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2" r:id="rId3"/>
    <p:sldId id="272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90" r:id="rId14"/>
    <p:sldId id="289" r:id="rId15"/>
    <p:sldId id="288" r:id="rId16"/>
    <p:sldId id="287" r:id="rId17"/>
    <p:sldId id="286" r:id="rId18"/>
    <p:sldId id="285" r:id="rId19"/>
    <p:sldId id="298" r:id="rId20"/>
    <p:sldId id="297" r:id="rId21"/>
    <p:sldId id="296" r:id="rId22"/>
    <p:sldId id="299" r:id="rId23"/>
    <p:sldId id="305" r:id="rId24"/>
    <p:sldId id="304" r:id="rId25"/>
    <p:sldId id="309" r:id="rId26"/>
    <p:sldId id="310" r:id="rId27"/>
    <p:sldId id="311" r:id="rId28"/>
    <p:sldId id="313" r:id="rId29"/>
    <p:sldId id="314" r:id="rId30"/>
    <p:sldId id="315" r:id="rId31"/>
    <p:sldId id="325" r:id="rId32"/>
    <p:sldId id="326" r:id="rId33"/>
    <p:sldId id="332" r:id="rId34"/>
    <p:sldId id="333" r:id="rId35"/>
    <p:sldId id="306" r:id="rId36"/>
    <p:sldId id="300" r:id="rId3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en-US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B2-4DF5-BFC6-952FB2EBDB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2-4DF5-BFC6-952FB2EBDB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B2-4DF5-BFC6-952FB2EBDB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827174</c:v>
                </c:pt>
                <c:pt idx="1">
                  <c:v>243290.4</c:v>
                </c:pt>
                <c:pt idx="2">
                  <c:v>2937351.8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7-428A-8B88-FB63E2989C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11B-A47F-9B7147350B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5D-411B-A47F-9B7147350B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5D-411B-A47F-9B7147350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862431</c:v>
                </c:pt>
                <c:pt idx="1">
                  <c:v>33001.9</c:v>
                </c:pt>
                <c:pt idx="2">
                  <c:v>3618645.8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4-4DBD-BB43-D4E037B530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5624885943135448E-2"/>
                  <c:y val="-8.1860722162490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4-4D8B-8D6C-1A4DD9CBAC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4-4D8B-8D6C-1A4DD9CBAC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4-4D8B-8D6C-1A4DD9CBAC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888887</c:v>
                </c:pt>
                <c:pt idx="1">
                  <c:v>31580.1</c:v>
                </c:pt>
                <c:pt idx="2">
                  <c:v>1913300.7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7-4C4C-AC1F-A73A6E7335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[Диграммы.xlsx]Лист1!$A$7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[Диграммы.xlsx]Лист1!$B$6:$H$6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[Диграммы.xlsx]Лист1!$B$7:$H$7</c:f>
              <c:numCache>
                <c:formatCode>General</c:formatCode>
                <c:ptCount val="7"/>
                <c:pt idx="0">
                  <c:v>608.9</c:v>
                </c:pt>
                <c:pt idx="1">
                  <c:v>653</c:v>
                </c:pt>
                <c:pt idx="2">
                  <c:v>829.4</c:v>
                </c:pt>
                <c:pt idx="3">
                  <c:v>831.9</c:v>
                </c:pt>
                <c:pt idx="4">
                  <c:v>751.9</c:v>
                </c:pt>
                <c:pt idx="5">
                  <c:v>774.6</c:v>
                </c:pt>
                <c:pt idx="6">
                  <c:v>801.5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5E-474D-9162-22701B556A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0186575"/>
        <c:axId val="10184495"/>
      </c:lineChart>
      <c:catAx>
        <c:axId val="1018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4495"/>
        <c:crosses val="autoZero"/>
        <c:auto val="1"/>
        <c:lblAlgn val="ctr"/>
        <c:lblOffset val="100"/>
        <c:noMultiLvlLbl val="0"/>
      </c:catAx>
      <c:valAx>
        <c:axId val="10184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Excel.xlsx]Лист1'!$B$4:$I$4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'[Лист Microsoft Excel.xlsx]Лист1'!$B$5:$I$5</c:f>
              <c:numCache>
                <c:formatCode>General</c:formatCode>
                <c:ptCount val="8"/>
                <c:pt idx="0">
                  <c:v>1.5</c:v>
                </c:pt>
                <c:pt idx="1">
                  <c:v>1.2</c:v>
                </c:pt>
                <c:pt idx="2">
                  <c:v>0.8</c:v>
                </c:pt>
                <c:pt idx="3">
                  <c:v>0.2</c:v>
                </c:pt>
                <c:pt idx="4">
                  <c:v>1.3</c:v>
                </c:pt>
                <c:pt idx="5">
                  <c:v>3.1</c:v>
                </c:pt>
                <c:pt idx="6">
                  <c:v>3.6</c:v>
                </c:pt>
                <c:pt idx="7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ED-45D2-932F-E1940FDDCE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2632352"/>
        <c:axId val="1032640256"/>
      </c:lineChart>
      <c:catAx>
        <c:axId val="10326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2640256"/>
        <c:crosses val="autoZero"/>
        <c:auto val="1"/>
        <c:lblAlgn val="ctr"/>
        <c:lblOffset val="100"/>
        <c:noMultiLvlLbl val="0"/>
      </c:catAx>
      <c:valAx>
        <c:axId val="103264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263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0AC37-7ED5-47CB-ACC6-DF8A4B19051E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6046ABE-F307-47AE-82EE-8C0720E31FDE}">
      <dgm:prSet phldrT="[Текст]" custT="1"/>
      <dgm:spPr/>
      <dgm:t>
        <a:bodyPr/>
        <a:lstStyle/>
        <a:p>
          <a:r>
            <a:rPr lang="ru-RU" sz="1400" b="1">
              <a:latin typeface="Times New Roman" pitchFamily="18" charset="0"/>
              <a:cs typeface="Times New Roman" pitchFamily="18" charset="0"/>
            </a:rPr>
            <a:t>Федеральный  бюджет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F4B3BA4-3C59-46F2-88CD-1E7709A4FED7}" type="parTrans" cxnId="{E0DD6EFB-26EF-41FF-B8B2-2D78055BF840}">
      <dgm:prSet/>
      <dgm:spPr/>
      <dgm:t>
        <a:bodyPr/>
        <a:lstStyle/>
        <a:p>
          <a:endParaRPr lang="ru-RU"/>
        </a:p>
      </dgm:t>
    </dgm:pt>
    <dgm:pt modelId="{BE030873-E21D-4B11-99E3-8420C2AFBC06}" type="sibTrans" cxnId="{E0DD6EFB-26EF-41FF-B8B2-2D78055BF840}">
      <dgm:prSet/>
      <dgm:spPr/>
      <dgm:t>
        <a:bodyPr/>
        <a:lstStyle/>
        <a:p>
          <a:endParaRPr lang="ru-RU"/>
        </a:p>
      </dgm:t>
    </dgm:pt>
    <dgm:pt modelId="{C90BC772-EE91-44C3-A834-4138B17DFA31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Бюджеты государственных внебюджетных фондов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7C37121-A6DC-466B-9469-8633D0AE7CE5}" type="parTrans" cxnId="{79C9D045-CC5D-4F2C-9977-3251AF418955}">
      <dgm:prSet/>
      <dgm:spPr/>
      <dgm:t>
        <a:bodyPr/>
        <a:lstStyle/>
        <a:p>
          <a:endParaRPr lang="ru-RU"/>
        </a:p>
      </dgm:t>
    </dgm:pt>
    <dgm:pt modelId="{F2A28F3D-65A4-4D5E-89C4-3A727ABB7F98}" type="sibTrans" cxnId="{79C9D045-CC5D-4F2C-9977-3251AF418955}">
      <dgm:prSet/>
      <dgm:spPr/>
      <dgm:t>
        <a:bodyPr/>
        <a:lstStyle/>
        <a:p>
          <a:endParaRPr lang="ru-RU"/>
        </a:p>
      </dgm:t>
    </dgm:pt>
    <dgm:pt modelId="{04667121-BBC2-41F8-B34D-08632037C12E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Бюджеты республик, областей, краев, автономных округов и области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483DC58-F60E-4061-9229-B4027608B23A}" type="parTrans" cxnId="{43A88BF5-DCA2-4175-A01C-D5B09E49A737}">
      <dgm:prSet/>
      <dgm:spPr/>
      <dgm:t>
        <a:bodyPr/>
        <a:lstStyle/>
        <a:p>
          <a:endParaRPr lang="ru-RU"/>
        </a:p>
      </dgm:t>
    </dgm:pt>
    <dgm:pt modelId="{2B801414-152B-40BF-B52D-D170FFA2FB6D}" type="sibTrans" cxnId="{43A88BF5-DCA2-4175-A01C-D5B09E49A737}">
      <dgm:prSet/>
      <dgm:spPr/>
      <dgm:t>
        <a:bodyPr/>
        <a:lstStyle/>
        <a:p>
          <a:endParaRPr lang="ru-RU"/>
        </a:p>
      </dgm:t>
    </dgm:pt>
    <dgm:pt modelId="{65258747-7063-45CF-ABDB-AE63118EF21F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Бюджеты городских округов</a:t>
          </a:r>
        </a:p>
      </dgm:t>
    </dgm:pt>
    <dgm:pt modelId="{D3EA9C09-E8A8-4B36-9E99-524F9D56373E}" type="parTrans" cxnId="{683DE71E-EFF6-4277-AFA5-BD1136CC0EB8}">
      <dgm:prSet/>
      <dgm:spPr/>
      <dgm:t>
        <a:bodyPr/>
        <a:lstStyle/>
        <a:p>
          <a:endParaRPr lang="ru-RU"/>
        </a:p>
      </dgm:t>
    </dgm:pt>
    <dgm:pt modelId="{FA67A23E-5B63-4954-9C40-F292D9AC0D6E}" type="sibTrans" cxnId="{683DE71E-EFF6-4277-AFA5-BD1136CC0EB8}">
      <dgm:prSet/>
      <dgm:spPr/>
      <dgm:t>
        <a:bodyPr/>
        <a:lstStyle/>
        <a:p>
          <a:endParaRPr lang="ru-RU"/>
        </a:p>
      </dgm:t>
    </dgm:pt>
    <dgm:pt modelId="{AD1EA35F-E68E-4F5C-AC1A-BEC9320A7EE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Бюджеты городских и сельских поселений</a:t>
          </a:r>
        </a:p>
      </dgm:t>
    </dgm:pt>
    <dgm:pt modelId="{0182AAD9-0BB6-422E-BB6D-9077A6693DE0}" type="parTrans" cxnId="{9250D543-B365-4B60-A8F1-46E61A5C6C28}">
      <dgm:prSet/>
      <dgm:spPr/>
      <dgm:t>
        <a:bodyPr/>
        <a:lstStyle/>
        <a:p>
          <a:endParaRPr lang="ru-RU"/>
        </a:p>
      </dgm:t>
    </dgm:pt>
    <dgm:pt modelId="{6D17928B-8BB7-43E5-8712-F75E0C981233}" type="sibTrans" cxnId="{9250D543-B365-4B60-A8F1-46E61A5C6C28}">
      <dgm:prSet/>
      <dgm:spPr/>
      <dgm:t>
        <a:bodyPr/>
        <a:lstStyle/>
        <a:p>
          <a:endParaRPr lang="ru-RU"/>
        </a:p>
      </dgm:t>
    </dgm:pt>
    <dgm:pt modelId="{DCBF75E6-366C-46F2-A475-F156AFB6DC77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Бюджеты территориальных государственных внебюджетных фондов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D6C16B2-5F9C-45B3-8843-88193C6FF61D}" type="sibTrans" cxnId="{DBCB3E9A-AED6-472B-8CA5-89AE7188EA32}">
      <dgm:prSet/>
      <dgm:spPr/>
      <dgm:t>
        <a:bodyPr/>
        <a:lstStyle/>
        <a:p>
          <a:endParaRPr lang="ru-RU"/>
        </a:p>
      </dgm:t>
    </dgm:pt>
    <dgm:pt modelId="{99B8EFB3-47F9-4072-AD9B-6B2D86A81F12}" type="parTrans" cxnId="{DBCB3E9A-AED6-472B-8CA5-89AE7188EA32}">
      <dgm:prSet/>
      <dgm:spPr/>
      <dgm:t>
        <a:bodyPr/>
        <a:lstStyle/>
        <a:p>
          <a:endParaRPr lang="ru-RU"/>
        </a:p>
      </dgm:t>
    </dgm:pt>
    <dgm:pt modelId="{89C77012-23EB-42A7-87EE-41FC4AB6BF9A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Бюджеты городских округов с внутригородским делением</a:t>
          </a:r>
        </a:p>
      </dgm:t>
    </dgm:pt>
    <dgm:pt modelId="{75623A5D-0887-4208-AAC4-11A58BB42D29}" type="parTrans" cxnId="{76A814EB-8661-4639-A46D-786F061E0462}">
      <dgm:prSet/>
      <dgm:spPr/>
      <dgm:t>
        <a:bodyPr/>
        <a:lstStyle/>
        <a:p>
          <a:endParaRPr lang="ru-RU"/>
        </a:p>
      </dgm:t>
    </dgm:pt>
    <dgm:pt modelId="{6F980B25-E5A0-4548-9C9C-CE1DBE41010C}" type="sibTrans" cxnId="{76A814EB-8661-4639-A46D-786F061E0462}">
      <dgm:prSet/>
      <dgm:spPr/>
      <dgm:t>
        <a:bodyPr/>
        <a:lstStyle/>
        <a:p>
          <a:endParaRPr lang="ru-RU"/>
        </a:p>
      </dgm:t>
    </dgm:pt>
    <dgm:pt modelId="{DA1E961D-87FB-40BE-8BCE-B81EA5269376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Бюджеты внутригородских районов</a:t>
          </a:r>
          <a:br>
            <a:rPr lang="ru-RU" sz="1400" dirty="0">
              <a:latin typeface="Times New Roman" pitchFamily="18" charset="0"/>
              <a:cs typeface="Times New Roman" pitchFamily="18" charset="0"/>
            </a:rPr>
          </a:b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584F8AF-6B6F-43F9-9808-74FE2019C43C}" type="parTrans" cxnId="{8A3859DE-2DFF-43B6-82F8-A5083FDE93B5}">
      <dgm:prSet/>
      <dgm:spPr/>
      <dgm:t>
        <a:bodyPr/>
        <a:lstStyle/>
        <a:p>
          <a:endParaRPr lang="ru-RU"/>
        </a:p>
      </dgm:t>
    </dgm:pt>
    <dgm:pt modelId="{5773F7B2-1B71-4A6B-A33D-B246FCDB2EDA}" type="sibTrans" cxnId="{8A3859DE-2DFF-43B6-82F8-A5083FDE93B5}">
      <dgm:prSet/>
      <dgm:spPr/>
      <dgm:t>
        <a:bodyPr/>
        <a:lstStyle/>
        <a:p>
          <a:endParaRPr lang="ru-RU"/>
        </a:p>
      </dgm:t>
    </dgm:pt>
    <dgm:pt modelId="{861F08F4-CA5D-4A0B-8B7A-E856C09CBD4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Бюджеты городов федерального значения: Москвы, Санкт-Петербурга и Севастополя</a:t>
          </a:r>
        </a:p>
      </dgm:t>
    </dgm:pt>
    <dgm:pt modelId="{7F91B3F9-5082-487B-85BA-50D15A7F8F59}" type="sibTrans" cxnId="{697A66EA-D91B-461C-9B84-EE1373E5CC75}">
      <dgm:prSet/>
      <dgm:spPr/>
      <dgm:t>
        <a:bodyPr/>
        <a:lstStyle/>
        <a:p>
          <a:endParaRPr lang="ru-RU"/>
        </a:p>
      </dgm:t>
    </dgm:pt>
    <dgm:pt modelId="{EBF6CAB7-E20E-4E34-9546-A54057521B86}" type="parTrans" cxnId="{697A66EA-D91B-461C-9B84-EE1373E5CC75}">
      <dgm:prSet/>
      <dgm:spPr/>
      <dgm:t>
        <a:bodyPr/>
        <a:lstStyle/>
        <a:p>
          <a:endParaRPr lang="ru-RU"/>
        </a:p>
      </dgm:t>
    </dgm:pt>
    <dgm:pt modelId="{94FB077B-F639-4786-8757-DA3F99F581EE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</a:p>
      </dgm:t>
    </dgm:pt>
    <dgm:pt modelId="{2429729A-85CF-4C33-9610-C4E37D236FDE}" type="parTrans" cxnId="{268DC658-6C64-484B-A3D5-11777F16E774}">
      <dgm:prSet/>
      <dgm:spPr/>
      <dgm:t>
        <a:bodyPr/>
        <a:lstStyle/>
        <a:p>
          <a:endParaRPr lang="ru-RU"/>
        </a:p>
      </dgm:t>
    </dgm:pt>
    <dgm:pt modelId="{D6988F30-3F53-4B34-AF25-23EBAF6B001A}" type="sibTrans" cxnId="{268DC658-6C64-484B-A3D5-11777F16E774}">
      <dgm:prSet/>
      <dgm:spPr/>
      <dgm:t>
        <a:bodyPr/>
        <a:lstStyle/>
        <a:p>
          <a:endParaRPr lang="ru-RU"/>
        </a:p>
      </dgm:t>
    </dgm:pt>
    <dgm:pt modelId="{E9AE03AB-4DC7-4B68-ADAA-F5CD55635A4F}" type="pres">
      <dgm:prSet presAssocID="{CE30AC37-7ED5-47CB-ACC6-DF8A4B1905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ADEAB-253A-4162-888F-FF9A771EAAFA}" type="pres">
      <dgm:prSet presAssocID="{DA1E961D-87FB-40BE-8BCE-B81EA5269376}" presName="boxAndChildren" presStyleCnt="0"/>
      <dgm:spPr/>
      <dgm:t>
        <a:bodyPr/>
        <a:lstStyle/>
        <a:p>
          <a:endParaRPr lang="ru-RU"/>
        </a:p>
      </dgm:t>
    </dgm:pt>
    <dgm:pt modelId="{8EA921BF-4035-4F3F-904C-2B4532667987}" type="pres">
      <dgm:prSet presAssocID="{DA1E961D-87FB-40BE-8BCE-B81EA5269376}" presName="parentTextBox" presStyleLbl="node1" presStyleIdx="0" presStyleCnt="8" custScaleY="146404" custLinFactNeighborX="-1099" custLinFactNeighborY="-385"/>
      <dgm:spPr/>
      <dgm:t>
        <a:bodyPr/>
        <a:lstStyle/>
        <a:p>
          <a:endParaRPr lang="ru-RU"/>
        </a:p>
      </dgm:t>
    </dgm:pt>
    <dgm:pt modelId="{7780061F-5EA9-40A0-94A5-D5E48FC95A65}" type="pres">
      <dgm:prSet presAssocID="{6D17928B-8BB7-43E5-8712-F75E0C981233}" presName="sp" presStyleCnt="0"/>
      <dgm:spPr/>
      <dgm:t>
        <a:bodyPr/>
        <a:lstStyle/>
        <a:p>
          <a:endParaRPr lang="ru-RU"/>
        </a:p>
      </dgm:t>
    </dgm:pt>
    <dgm:pt modelId="{0DF7046C-E48E-43DD-BB5C-78A526BEE791}" type="pres">
      <dgm:prSet presAssocID="{AD1EA35F-E68E-4F5C-AC1A-BEC9320A7EE0}" presName="arrowAndChildren" presStyleCnt="0"/>
      <dgm:spPr/>
      <dgm:t>
        <a:bodyPr/>
        <a:lstStyle/>
        <a:p>
          <a:endParaRPr lang="ru-RU"/>
        </a:p>
      </dgm:t>
    </dgm:pt>
    <dgm:pt modelId="{0886746C-BC84-4CFF-940C-3893E4444CA3}" type="pres">
      <dgm:prSet presAssocID="{AD1EA35F-E68E-4F5C-AC1A-BEC9320A7EE0}" presName="parentTextArrow" presStyleLbl="node1" presStyleIdx="1" presStyleCnt="8" custScaleY="115976" custLinFactNeighborX="-1099"/>
      <dgm:spPr/>
      <dgm:t>
        <a:bodyPr/>
        <a:lstStyle/>
        <a:p>
          <a:endParaRPr lang="ru-RU"/>
        </a:p>
      </dgm:t>
    </dgm:pt>
    <dgm:pt modelId="{73DFCB72-B654-4BF3-89F3-EEA903E4CAC8}" type="pres">
      <dgm:prSet presAssocID="{D6988F30-3F53-4B34-AF25-23EBAF6B001A}" presName="sp" presStyleCnt="0"/>
      <dgm:spPr/>
      <dgm:t>
        <a:bodyPr/>
        <a:lstStyle/>
        <a:p>
          <a:endParaRPr lang="ru-RU"/>
        </a:p>
      </dgm:t>
    </dgm:pt>
    <dgm:pt modelId="{DFD636F4-E722-426C-8674-8C1FA746511D}" type="pres">
      <dgm:prSet presAssocID="{94FB077B-F639-4786-8757-DA3F99F581EE}" presName="arrowAndChildren" presStyleCnt="0"/>
      <dgm:spPr/>
      <dgm:t>
        <a:bodyPr/>
        <a:lstStyle/>
        <a:p>
          <a:endParaRPr lang="ru-RU"/>
        </a:p>
      </dgm:t>
    </dgm:pt>
    <dgm:pt modelId="{0ED39664-9133-4FE1-B212-395C25FCD3F4}" type="pres">
      <dgm:prSet presAssocID="{94FB077B-F639-4786-8757-DA3F99F581EE}" presName="parentTextArrow" presStyleLbl="node1" presStyleIdx="2" presStyleCnt="8" custScaleY="145856" custLinFactNeighborX="-1099" custLinFactNeighborY="-559"/>
      <dgm:spPr/>
      <dgm:t>
        <a:bodyPr/>
        <a:lstStyle/>
        <a:p>
          <a:endParaRPr lang="ru-RU"/>
        </a:p>
      </dgm:t>
    </dgm:pt>
    <dgm:pt modelId="{59724700-6CFF-4F27-A9C9-A7FB07EE032C}" type="pres">
      <dgm:prSet presAssocID="{7F91B3F9-5082-487B-85BA-50D15A7F8F59}" presName="sp" presStyleCnt="0"/>
      <dgm:spPr/>
      <dgm:t>
        <a:bodyPr/>
        <a:lstStyle/>
        <a:p>
          <a:endParaRPr lang="ru-RU"/>
        </a:p>
      </dgm:t>
    </dgm:pt>
    <dgm:pt modelId="{3812214D-F1F2-49D1-9BCD-FB5BE55B3996}" type="pres">
      <dgm:prSet presAssocID="{861F08F4-CA5D-4A0B-8B7A-E856C09CBD40}" presName="arrowAndChildren" presStyleCnt="0"/>
      <dgm:spPr/>
      <dgm:t>
        <a:bodyPr/>
        <a:lstStyle/>
        <a:p>
          <a:endParaRPr lang="ru-RU"/>
        </a:p>
      </dgm:t>
    </dgm:pt>
    <dgm:pt modelId="{DDB34947-3724-4BB0-9C59-1B3EE0B0C702}" type="pres">
      <dgm:prSet presAssocID="{861F08F4-CA5D-4A0B-8B7A-E856C09CBD40}" presName="parentTextArrow" presStyleLbl="node1" presStyleIdx="3" presStyleCnt="8" custScaleY="164889" custLinFactNeighborX="-1099"/>
      <dgm:spPr/>
      <dgm:t>
        <a:bodyPr/>
        <a:lstStyle/>
        <a:p>
          <a:endParaRPr lang="ru-RU"/>
        </a:p>
      </dgm:t>
    </dgm:pt>
    <dgm:pt modelId="{89AC144B-58D4-437A-92D7-4F1EE648938C}" type="pres">
      <dgm:prSet presAssocID="{6F980B25-E5A0-4548-9C9C-CE1DBE41010C}" presName="sp" presStyleCnt="0"/>
      <dgm:spPr/>
      <dgm:t>
        <a:bodyPr/>
        <a:lstStyle/>
        <a:p>
          <a:endParaRPr lang="ru-RU"/>
        </a:p>
      </dgm:t>
    </dgm:pt>
    <dgm:pt modelId="{7C9B13E1-EE05-4786-B93A-B9E72029EB5B}" type="pres">
      <dgm:prSet presAssocID="{89C77012-23EB-42A7-87EE-41FC4AB6BF9A}" presName="arrowAndChildren" presStyleCnt="0"/>
      <dgm:spPr/>
      <dgm:t>
        <a:bodyPr/>
        <a:lstStyle/>
        <a:p>
          <a:endParaRPr lang="ru-RU"/>
        </a:p>
      </dgm:t>
    </dgm:pt>
    <dgm:pt modelId="{DCAB932C-A51A-4617-B7DB-43779478964B}" type="pres">
      <dgm:prSet presAssocID="{89C77012-23EB-42A7-87EE-41FC4AB6BF9A}" presName="parentTextArrow" presStyleLbl="node1" presStyleIdx="4" presStyleCnt="8" custScaleY="121423" custLinFactNeighborX="-1099" custLinFactNeighborY="-385"/>
      <dgm:spPr/>
      <dgm:t>
        <a:bodyPr/>
        <a:lstStyle/>
        <a:p>
          <a:endParaRPr lang="ru-RU"/>
        </a:p>
      </dgm:t>
    </dgm:pt>
    <dgm:pt modelId="{D3A37F2B-D36E-448F-A6A1-3575417D078B}" type="pres">
      <dgm:prSet presAssocID="{FA67A23E-5B63-4954-9C40-F292D9AC0D6E}" presName="sp" presStyleCnt="0"/>
      <dgm:spPr/>
      <dgm:t>
        <a:bodyPr/>
        <a:lstStyle/>
        <a:p>
          <a:endParaRPr lang="ru-RU"/>
        </a:p>
      </dgm:t>
    </dgm:pt>
    <dgm:pt modelId="{881030C9-A134-475E-87D0-E1C6248CFADD}" type="pres">
      <dgm:prSet presAssocID="{65258747-7063-45CF-ABDB-AE63118EF21F}" presName="arrowAndChildren" presStyleCnt="0"/>
      <dgm:spPr/>
      <dgm:t>
        <a:bodyPr/>
        <a:lstStyle/>
        <a:p>
          <a:endParaRPr lang="ru-RU"/>
        </a:p>
      </dgm:t>
    </dgm:pt>
    <dgm:pt modelId="{E6CEF3FA-6FC4-4601-B12F-586D9BE3DA4E}" type="pres">
      <dgm:prSet presAssocID="{65258747-7063-45CF-ABDB-AE63118EF21F}" presName="parentTextArrow" presStyleLbl="node1" presStyleIdx="5" presStyleCnt="8" custScaleY="86455" custLinFactNeighborX="-1099"/>
      <dgm:spPr/>
      <dgm:t>
        <a:bodyPr/>
        <a:lstStyle/>
        <a:p>
          <a:endParaRPr lang="ru-RU"/>
        </a:p>
      </dgm:t>
    </dgm:pt>
    <dgm:pt modelId="{3384C30B-2CE0-49B7-8795-0B60BD02C2BC}" type="pres">
      <dgm:prSet presAssocID="{2B801414-152B-40BF-B52D-D170FFA2FB6D}" presName="sp" presStyleCnt="0"/>
      <dgm:spPr/>
      <dgm:t>
        <a:bodyPr/>
        <a:lstStyle/>
        <a:p>
          <a:endParaRPr lang="ru-RU"/>
        </a:p>
      </dgm:t>
    </dgm:pt>
    <dgm:pt modelId="{2B00E00F-1D48-4711-9463-F02A0C6AC828}" type="pres">
      <dgm:prSet presAssocID="{04667121-BBC2-41F8-B34D-08632037C12E}" presName="arrowAndChildren" presStyleCnt="0"/>
      <dgm:spPr/>
      <dgm:t>
        <a:bodyPr/>
        <a:lstStyle/>
        <a:p>
          <a:endParaRPr lang="ru-RU"/>
        </a:p>
      </dgm:t>
    </dgm:pt>
    <dgm:pt modelId="{72E30D28-48E2-47E8-A24D-DD32AA317D02}" type="pres">
      <dgm:prSet presAssocID="{04667121-BBC2-41F8-B34D-08632037C12E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9C412AA0-58E0-4063-8373-5C5AFF8F181C}" type="pres">
      <dgm:prSet presAssocID="{04667121-BBC2-41F8-B34D-08632037C12E}" presName="arrow" presStyleLbl="node1" presStyleIdx="6" presStyleCnt="8" custScaleY="295481" custLinFactNeighborX="-1099" custLinFactNeighborY="-385"/>
      <dgm:spPr/>
      <dgm:t>
        <a:bodyPr/>
        <a:lstStyle/>
        <a:p>
          <a:endParaRPr lang="ru-RU"/>
        </a:p>
      </dgm:t>
    </dgm:pt>
    <dgm:pt modelId="{1828FC3A-8217-478C-8F60-46D51659A764}" type="pres">
      <dgm:prSet presAssocID="{04667121-BBC2-41F8-B34D-08632037C12E}" presName="descendantArrow" presStyleCnt="0"/>
      <dgm:spPr/>
      <dgm:t>
        <a:bodyPr/>
        <a:lstStyle/>
        <a:p>
          <a:endParaRPr lang="ru-RU"/>
        </a:p>
      </dgm:t>
    </dgm:pt>
    <dgm:pt modelId="{47B6580D-A9FC-44DC-B8B1-8FFE4BD3E93C}" type="pres">
      <dgm:prSet presAssocID="{DCBF75E6-366C-46F2-A475-F156AFB6DC77}" presName="childTextArrow" presStyleLbl="fgAccFollowNode1" presStyleIdx="0" presStyleCnt="2" custScaleY="330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5992-26D7-44E3-89BE-C1A506984DF2}" type="pres">
      <dgm:prSet presAssocID="{BE030873-E21D-4B11-99E3-8420C2AFBC06}" presName="sp" presStyleCnt="0"/>
      <dgm:spPr/>
      <dgm:t>
        <a:bodyPr/>
        <a:lstStyle/>
        <a:p>
          <a:endParaRPr lang="ru-RU"/>
        </a:p>
      </dgm:t>
    </dgm:pt>
    <dgm:pt modelId="{4240D116-1F71-4CD6-9A2F-877BFA6FB038}" type="pres">
      <dgm:prSet presAssocID="{76046ABE-F307-47AE-82EE-8C0720E31FDE}" presName="arrowAndChildren" presStyleCnt="0"/>
      <dgm:spPr/>
      <dgm:t>
        <a:bodyPr/>
        <a:lstStyle/>
        <a:p>
          <a:endParaRPr lang="ru-RU"/>
        </a:p>
      </dgm:t>
    </dgm:pt>
    <dgm:pt modelId="{C22AA3BB-11A3-4DA2-A1E7-6022BE54DA05}" type="pres">
      <dgm:prSet presAssocID="{76046ABE-F307-47AE-82EE-8C0720E31FDE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6C6DA35C-A174-402C-95D6-9D1AADCC6F02}" type="pres">
      <dgm:prSet presAssocID="{76046ABE-F307-47AE-82EE-8C0720E31FDE}" presName="arrow" presStyleLbl="node1" presStyleIdx="7" presStyleCnt="8" custScaleX="99008" custScaleY="287426" custLinFactNeighborX="-616"/>
      <dgm:spPr/>
      <dgm:t>
        <a:bodyPr/>
        <a:lstStyle/>
        <a:p>
          <a:endParaRPr lang="ru-RU"/>
        </a:p>
      </dgm:t>
    </dgm:pt>
    <dgm:pt modelId="{DFD38C3E-FFD6-44D6-82F7-1A6AC39E6AC0}" type="pres">
      <dgm:prSet presAssocID="{76046ABE-F307-47AE-82EE-8C0720E31FDE}" presName="descendantArrow" presStyleCnt="0"/>
      <dgm:spPr/>
      <dgm:t>
        <a:bodyPr/>
        <a:lstStyle/>
        <a:p>
          <a:endParaRPr lang="ru-RU"/>
        </a:p>
      </dgm:t>
    </dgm:pt>
    <dgm:pt modelId="{C495D033-3786-4D74-A0B2-BEF5486C06FA}" type="pres">
      <dgm:prSet presAssocID="{C90BC772-EE91-44C3-A834-4138B17DFA31}" presName="childTextArrow" presStyleLbl="fgAccFollowNode1" presStyleIdx="1" presStyleCnt="2" custScaleX="99066" custScaleY="361980" custLinFactNeighborX="-645" custLinFactNeighborY="-20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06811-67D0-4ED2-80E8-B5ED2F56888E}" type="presOf" srcId="{C90BC772-EE91-44C3-A834-4138B17DFA31}" destId="{C495D033-3786-4D74-A0B2-BEF5486C06FA}" srcOrd="0" destOrd="0" presId="urn:microsoft.com/office/officeart/2005/8/layout/process4"/>
    <dgm:cxn modelId="{683DE71E-EFF6-4277-AFA5-BD1136CC0EB8}" srcId="{CE30AC37-7ED5-47CB-ACC6-DF8A4B19051E}" destId="{65258747-7063-45CF-ABDB-AE63118EF21F}" srcOrd="2" destOrd="0" parTransId="{D3EA9C09-E8A8-4B36-9E99-524F9D56373E}" sibTransId="{FA67A23E-5B63-4954-9C40-F292D9AC0D6E}"/>
    <dgm:cxn modelId="{4B80A638-46A2-4AEC-A545-F566C2DE5BD7}" type="presOf" srcId="{89C77012-23EB-42A7-87EE-41FC4AB6BF9A}" destId="{DCAB932C-A51A-4617-B7DB-43779478964B}" srcOrd="0" destOrd="0" presId="urn:microsoft.com/office/officeart/2005/8/layout/process4"/>
    <dgm:cxn modelId="{269740D0-AA48-4E1E-B959-AA23A6BCE0AE}" type="presOf" srcId="{94FB077B-F639-4786-8757-DA3F99F581EE}" destId="{0ED39664-9133-4FE1-B212-395C25FCD3F4}" srcOrd="0" destOrd="0" presId="urn:microsoft.com/office/officeart/2005/8/layout/process4"/>
    <dgm:cxn modelId="{268DC658-6C64-484B-A3D5-11777F16E774}" srcId="{CE30AC37-7ED5-47CB-ACC6-DF8A4B19051E}" destId="{94FB077B-F639-4786-8757-DA3F99F581EE}" srcOrd="5" destOrd="0" parTransId="{2429729A-85CF-4C33-9610-C4E37D236FDE}" sibTransId="{D6988F30-3F53-4B34-AF25-23EBAF6B001A}"/>
    <dgm:cxn modelId="{43A88BF5-DCA2-4175-A01C-D5B09E49A737}" srcId="{CE30AC37-7ED5-47CB-ACC6-DF8A4B19051E}" destId="{04667121-BBC2-41F8-B34D-08632037C12E}" srcOrd="1" destOrd="0" parTransId="{B483DC58-F60E-4061-9229-B4027608B23A}" sibTransId="{2B801414-152B-40BF-B52D-D170FFA2FB6D}"/>
    <dgm:cxn modelId="{697A66EA-D91B-461C-9B84-EE1373E5CC75}" srcId="{CE30AC37-7ED5-47CB-ACC6-DF8A4B19051E}" destId="{861F08F4-CA5D-4A0B-8B7A-E856C09CBD40}" srcOrd="4" destOrd="0" parTransId="{EBF6CAB7-E20E-4E34-9546-A54057521B86}" sibTransId="{7F91B3F9-5082-487B-85BA-50D15A7F8F59}"/>
    <dgm:cxn modelId="{32379EA6-07D3-45B0-832B-13B5F8B72C2A}" type="presOf" srcId="{04667121-BBC2-41F8-B34D-08632037C12E}" destId="{72E30D28-48E2-47E8-A24D-DD32AA317D02}" srcOrd="0" destOrd="0" presId="urn:microsoft.com/office/officeart/2005/8/layout/process4"/>
    <dgm:cxn modelId="{76A814EB-8661-4639-A46D-786F061E0462}" srcId="{CE30AC37-7ED5-47CB-ACC6-DF8A4B19051E}" destId="{89C77012-23EB-42A7-87EE-41FC4AB6BF9A}" srcOrd="3" destOrd="0" parTransId="{75623A5D-0887-4208-AAC4-11A58BB42D29}" sibTransId="{6F980B25-E5A0-4548-9C9C-CE1DBE41010C}"/>
    <dgm:cxn modelId="{EDB080CC-8B7F-4BFF-BDED-DF1CA05EEABE}" type="presOf" srcId="{DCBF75E6-366C-46F2-A475-F156AFB6DC77}" destId="{47B6580D-A9FC-44DC-B8B1-8FFE4BD3E93C}" srcOrd="0" destOrd="0" presId="urn:microsoft.com/office/officeart/2005/8/layout/process4"/>
    <dgm:cxn modelId="{8A3859DE-2DFF-43B6-82F8-A5083FDE93B5}" srcId="{CE30AC37-7ED5-47CB-ACC6-DF8A4B19051E}" destId="{DA1E961D-87FB-40BE-8BCE-B81EA5269376}" srcOrd="7" destOrd="0" parTransId="{6584F8AF-6B6F-43F9-9808-74FE2019C43C}" sibTransId="{5773F7B2-1B71-4A6B-A33D-B246FCDB2EDA}"/>
    <dgm:cxn modelId="{DBCB3E9A-AED6-472B-8CA5-89AE7188EA32}" srcId="{04667121-BBC2-41F8-B34D-08632037C12E}" destId="{DCBF75E6-366C-46F2-A475-F156AFB6DC77}" srcOrd="0" destOrd="0" parTransId="{99B8EFB3-47F9-4072-AD9B-6B2D86A81F12}" sibTransId="{1D6C16B2-5F9C-45B3-8843-88193C6FF61D}"/>
    <dgm:cxn modelId="{6B85ADB5-46F0-43DB-B0E2-91ED7607480D}" type="presOf" srcId="{65258747-7063-45CF-ABDB-AE63118EF21F}" destId="{E6CEF3FA-6FC4-4601-B12F-586D9BE3DA4E}" srcOrd="0" destOrd="0" presId="urn:microsoft.com/office/officeart/2005/8/layout/process4"/>
    <dgm:cxn modelId="{367BD0FB-7D57-41C9-991F-DD4B46CD8712}" type="presOf" srcId="{04667121-BBC2-41F8-B34D-08632037C12E}" destId="{9C412AA0-58E0-4063-8373-5C5AFF8F181C}" srcOrd="1" destOrd="0" presId="urn:microsoft.com/office/officeart/2005/8/layout/process4"/>
    <dgm:cxn modelId="{4108D976-15C3-4CBA-A04E-67EC313C4A9B}" type="presOf" srcId="{DA1E961D-87FB-40BE-8BCE-B81EA5269376}" destId="{8EA921BF-4035-4F3F-904C-2B4532667987}" srcOrd="0" destOrd="0" presId="urn:microsoft.com/office/officeart/2005/8/layout/process4"/>
    <dgm:cxn modelId="{B5E851AC-22BB-4094-9695-EFD7708E72B9}" type="presOf" srcId="{CE30AC37-7ED5-47CB-ACC6-DF8A4B19051E}" destId="{E9AE03AB-4DC7-4B68-ADAA-F5CD55635A4F}" srcOrd="0" destOrd="0" presId="urn:microsoft.com/office/officeart/2005/8/layout/process4"/>
    <dgm:cxn modelId="{B987922A-328B-47E8-BB67-CF58EACDD7C5}" type="presOf" srcId="{76046ABE-F307-47AE-82EE-8C0720E31FDE}" destId="{C22AA3BB-11A3-4DA2-A1E7-6022BE54DA05}" srcOrd="0" destOrd="0" presId="urn:microsoft.com/office/officeart/2005/8/layout/process4"/>
    <dgm:cxn modelId="{9250D543-B365-4B60-A8F1-46E61A5C6C28}" srcId="{CE30AC37-7ED5-47CB-ACC6-DF8A4B19051E}" destId="{AD1EA35F-E68E-4F5C-AC1A-BEC9320A7EE0}" srcOrd="6" destOrd="0" parTransId="{0182AAD9-0BB6-422E-BB6D-9077A6693DE0}" sibTransId="{6D17928B-8BB7-43E5-8712-F75E0C981233}"/>
    <dgm:cxn modelId="{1D840300-3F33-4CD4-BD89-FB7A3321B9E6}" type="presOf" srcId="{861F08F4-CA5D-4A0B-8B7A-E856C09CBD40}" destId="{DDB34947-3724-4BB0-9C59-1B3EE0B0C702}" srcOrd="0" destOrd="0" presId="urn:microsoft.com/office/officeart/2005/8/layout/process4"/>
    <dgm:cxn modelId="{A0F91FE1-C785-45F2-9C60-4210DB27C5C0}" type="presOf" srcId="{AD1EA35F-E68E-4F5C-AC1A-BEC9320A7EE0}" destId="{0886746C-BC84-4CFF-940C-3893E4444CA3}" srcOrd="0" destOrd="0" presId="urn:microsoft.com/office/officeart/2005/8/layout/process4"/>
    <dgm:cxn modelId="{E0DD6EFB-26EF-41FF-B8B2-2D78055BF840}" srcId="{CE30AC37-7ED5-47CB-ACC6-DF8A4B19051E}" destId="{76046ABE-F307-47AE-82EE-8C0720E31FDE}" srcOrd="0" destOrd="0" parTransId="{0F4B3BA4-3C59-46F2-88CD-1E7709A4FED7}" sibTransId="{BE030873-E21D-4B11-99E3-8420C2AFBC06}"/>
    <dgm:cxn modelId="{A0F26B88-6046-4426-8C6C-F6810C51D319}" type="presOf" srcId="{76046ABE-F307-47AE-82EE-8C0720E31FDE}" destId="{6C6DA35C-A174-402C-95D6-9D1AADCC6F02}" srcOrd="1" destOrd="0" presId="urn:microsoft.com/office/officeart/2005/8/layout/process4"/>
    <dgm:cxn modelId="{79C9D045-CC5D-4F2C-9977-3251AF418955}" srcId="{76046ABE-F307-47AE-82EE-8C0720E31FDE}" destId="{C90BC772-EE91-44C3-A834-4138B17DFA31}" srcOrd="0" destOrd="0" parTransId="{E7C37121-A6DC-466B-9469-8633D0AE7CE5}" sibTransId="{F2A28F3D-65A4-4D5E-89C4-3A727ABB7F98}"/>
    <dgm:cxn modelId="{1100C7C7-8465-4926-864E-DFF0083DE0BC}" type="presParOf" srcId="{E9AE03AB-4DC7-4B68-ADAA-F5CD55635A4F}" destId="{6C5ADEAB-253A-4162-888F-FF9A771EAAFA}" srcOrd="0" destOrd="0" presId="urn:microsoft.com/office/officeart/2005/8/layout/process4"/>
    <dgm:cxn modelId="{643C5732-CA0E-4CCE-BB3A-5060E8F14F63}" type="presParOf" srcId="{6C5ADEAB-253A-4162-888F-FF9A771EAAFA}" destId="{8EA921BF-4035-4F3F-904C-2B4532667987}" srcOrd="0" destOrd="0" presId="urn:microsoft.com/office/officeart/2005/8/layout/process4"/>
    <dgm:cxn modelId="{01BFB54D-8D91-4EB8-B0E2-20A89E492100}" type="presParOf" srcId="{E9AE03AB-4DC7-4B68-ADAA-F5CD55635A4F}" destId="{7780061F-5EA9-40A0-94A5-D5E48FC95A65}" srcOrd="1" destOrd="0" presId="urn:microsoft.com/office/officeart/2005/8/layout/process4"/>
    <dgm:cxn modelId="{0B39094C-BA85-4A0F-A723-42B413814E36}" type="presParOf" srcId="{E9AE03AB-4DC7-4B68-ADAA-F5CD55635A4F}" destId="{0DF7046C-E48E-43DD-BB5C-78A526BEE791}" srcOrd="2" destOrd="0" presId="urn:microsoft.com/office/officeart/2005/8/layout/process4"/>
    <dgm:cxn modelId="{8AF6A0EF-7CA2-49A9-88D4-0A8EF1A04A72}" type="presParOf" srcId="{0DF7046C-E48E-43DD-BB5C-78A526BEE791}" destId="{0886746C-BC84-4CFF-940C-3893E4444CA3}" srcOrd="0" destOrd="0" presId="urn:microsoft.com/office/officeart/2005/8/layout/process4"/>
    <dgm:cxn modelId="{45D09901-90B4-4B12-9FC9-92AD081908D8}" type="presParOf" srcId="{E9AE03AB-4DC7-4B68-ADAA-F5CD55635A4F}" destId="{73DFCB72-B654-4BF3-89F3-EEA903E4CAC8}" srcOrd="3" destOrd="0" presId="urn:microsoft.com/office/officeart/2005/8/layout/process4"/>
    <dgm:cxn modelId="{DB195399-BDBF-4DAF-9EE8-C74D4A924976}" type="presParOf" srcId="{E9AE03AB-4DC7-4B68-ADAA-F5CD55635A4F}" destId="{DFD636F4-E722-426C-8674-8C1FA746511D}" srcOrd="4" destOrd="0" presId="urn:microsoft.com/office/officeart/2005/8/layout/process4"/>
    <dgm:cxn modelId="{A6797985-C6E8-476F-834A-108A1F797361}" type="presParOf" srcId="{DFD636F4-E722-426C-8674-8C1FA746511D}" destId="{0ED39664-9133-4FE1-B212-395C25FCD3F4}" srcOrd="0" destOrd="0" presId="urn:microsoft.com/office/officeart/2005/8/layout/process4"/>
    <dgm:cxn modelId="{2DAD64BC-157B-48EF-A3D9-682874789C11}" type="presParOf" srcId="{E9AE03AB-4DC7-4B68-ADAA-F5CD55635A4F}" destId="{59724700-6CFF-4F27-A9C9-A7FB07EE032C}" srcOrd="5" destOrd="0" presId="urn:microsoft.com/office/officeart/2005/8/layout/process4"/>
    <dgm:cxn modelId="{EA8E7E25-3D22-4BD1-BCE8-0A5DB84A36C3}" type="presParOf" srcId="{E9AE03AB-4DC7-4B68-ADAA-F5CD55635A4F}" destId="{3812214D-F1F2-49D1-9BCD-FB5BE55B3996}" srcOrd="6" destOrd="0" presId="urn:microsoft.com/office/officeart/2005/8/layout/process4"/>
    <dgm:cxn modelId="{97063C85-9052-4AD9-B546-550A18CC1FCE}" type="presParOf" srcId="{3812214D-F1F2-49D1-9BCD-FB5BE55B3996}" destId="{DDB34947-3724-4BB0-9C59-1B3EE0B0C702}" srcOrd="0" destOrd="0" presId="urn:microsoft.com/office/officeart/2005/8/layout/process4"/>
    <dgm:cxn modelId="{41C7E9D1-589C-43D3-BBCC-12A08B669886}" type="presParOf" srcId="{E9AE03AB-4DC7-4B68-ADAA-F5CD55635A4F}" destId="{89AC144B-58D4-437A-92D7-4F1EE648938C}" srcOrd="7" destOrd="0" presId="urn:microsoft.com/office/officeart/2005/8/layout/process4"/>
    <dgm:cxn modelId="{DF2F7092-3B6E-49DF-BD52-8DC3609A23DD}" type="presParOf" srcId="{E9AE03AB-4DC7-4B68-ADAA-F5CD55635A4F}" destId="{7C9B13E1-EE05-4786-B93A-B9E72029EB5B}" srcOrd="8" destOrd="0" presId="urn:microsoft.com/office/officeart/2005/8/layout/process4"/>
    <dgm:cxn modelId="{503E9C92-2763-49FE-B9D8-7571DF261D4D}" type="presParOf" srcId="{7C9B13E1-EE05-4786-B93A-B9E72029EB5B}" destId="{DCAB932C-A51A-4617-B7DB-43779478964B}" srcOrd="0" destOrd="0" presId="urn:microsoft.com/office/officeart/2005/8/layout/process4"/>
    <dgm:cxn modelId="{4132375C-AACE-486B-BE12-7CDEBE318124}" type="presParOf" srcId="{E9AE03AB-4DC7-4B68-ADAA-F5CD55635A4F}" destId="{D3A37F2B-D36E-448F-A6A1-3575417D078B}" srcOrd="9" destOrd="0" presId="urn:microsoft.com/office/officeart/2005/8/layout/process4"/>
    <dgm:cxn modelId="{7C1E0C05-41A3-4D70-921B-8C8509450A39}" type="presParOf" srcId="{E9AE03AB-4DC7-4B68-ADAA-F5CD55635A4F}" destId="{881030C9-A134-475E-87D0-E1C6248CFADD}" srcOrd="10" destOrd="0" presId="urn:microsoft.com/office/officeart/2005/8/layout/process4"/>
    <dgm:cxn modelId="{6E4FB63F-2618-4156-A2A9-FD836D257B85}" type="presParOf" srcId="{881030C9-A134-475E-87D0-E1C6248CFADD}" destId="{E6CEF3FA-6FC4-4601-B12F-586D9BE3DA4E}" srcOrd="0" destOrd="0" presId="urn:microsoft.com/office/officeart/2005/8/layout/process4"/>
    <dgm:cxn modelId="{F8CEEFF8-F9ED-4D31-B33F-20EBD1B1E516}" type="presParOf" srcId="{E9AE03AB-4DC7-4B68-ADAA-F5CD55635A4F}" destId="{3384C30B-2CE0-49B7-8795-0B60BD02C2BC}" srcOrd="11" destOrd="0" presId="urn:microsoft.com/office/officeart/2005/8/layout/process4"/>
    <dgm:cxn modelId="{4208B196-BA90-4592-A57B-6DCCDB40A58B}" type="presParOf" srcId="{E9AE03AB-4DC7-4B68-ADAA-F5CD55635A4F}" destId="{2B00E00F-1D48-4711-9463-F02A0C6AC828}" srcOrd="12" destOrd="0" presId="urn:microsoft.com/office/officeart/2005/8/layout/process4"/>
    <dgm:cxn modelId="{609D0A5C-05D7-48EE-AA84-186C238F9038}" type="presParOf" srcId="{2B00E00F-1D48-4711-9463-F02A0C6AC828}" destId="{72E30D28-48E2-47E8-A24D-DD32AA317D02}" srcOrd="0" destOrd="0" presId="urn:microsoft.com/office/officeart/2005/8/layout/process4"/>
    <dgm:cxn modelId="{BBAD56EF-87C2-49FC-9A93-DFBFF3AF67EF}" type="presParOf" srcId="{2B00E00F-1D48-4711-9463-F02A0C6AC828}" destId="{9C412AA0-58E0-4063-8373-5C5AFF8F181C}" srcOrd="1" destOrd="0" presId="urn:microsoft.com/office/officeart/2005/8/layout/process4"/>
    <dgm:cxn modelId="{814888D2-311F-47B2-9032-08B0973FAEEC}" type="presParOf" srcId="{2B00E00F-1D48-4711-9463-F02A0C6AC828}" destId="{1828FC3A-8217-478C-8F60-46D51659A764}" srcOrd="2" destOrd="0" presId="urn:microsoft.com/office/officeart/2005/8/layout/process4"/>
    <dgm:cxn modelId="{DCACE058-867C-48A1-9F80-8A699ACE1C61}" type="presParOf" srcId="{1828FC3A-8217-478C-8F60-46D51659A764}" destId="{47B6580D-A9FC-44DC-B8B1-8FFE4BD3E93C}" srcOrd="0" destOrd="0" presId="urn:microsoft.com/office/officeart/2005/8/layout/process4"/>
    <dgm:cxn modelId="{74A1BF4B-9855-45C2-BC12-C4D563F61887}" type="presParOf" srcId="{E9AE03AB-4DC7-4B68-ADAA-F5CD55635A4F}" destId="{DDB05992-26D7-44E3-89BE-C1A506984DF2}" srcOrd="13" destOrd="0" presId="urn:microsoft.com/office/officeart/2005/8/layout/process4"/>
    <dgm:cxn modelId="{01EA7142-C619-416E-A423-FF3F16596C1C}" type="presParOf" srcId="{E9AE03AB-4DC7-4B68-ADAA-F5CD55635A4F}" destId="{4240D116-1F71-4CD6-9A2F-877BFA6FB038}" srcOrd="14" destOrd="0" presId="urn:microsoft.com/office/officeart/2005/8/layout/process4"/>
    <dgm:cxn modelId="{65065F12-2FA1-4911-9E25-95191484B7E0}" type="presParOf" srcId="{4240D116-1F71-4CD6-9A2F-877BFA6FB038}" destId="{C22AA3BB-11A3-4DA2-A1E7-6022BE54DA05}" srcOrd="0" destOrd="0" presId="urn:microsoft.com/office/officeart/2005/8/layout/process4"/>
    <dgm:cxn modelId="{042CBB35-5195-4C71-B939-EEA3C5F83B6F}" type="presParOf" srcId="{4240D116-1F71-4CD6-9A2F-877BFA6FB038}" destId="{6C6DA35C-A174-402C-95D6-9D1AADCC6F02}" srcOrd="1" destOrd="0" presId="urn:microsoft.com/office/officeart/2005/8/layout/process4"/>
    <dgm:cxn modelId="{8CB61D71-F47A-4021-9BDB-99BF0A84B718}" type="presParOf" srcId="{4240D116-1F71-4CD6-9A2F-877BFA6FB038}" destId="{DFD38C3E-FFD6-44D6-82F7-1A6AC39E6AC0}" srcOrd="2" destOrd="0" presId="urn:microsoft.com/office/officeart/2005/8/layout/process4"/>
    <dgm:cxn modelId="{3410E270-F1B5-458B-87B8-D3695B9014F2}" type="presParOf" srcId="{DFD38C3E-FFD6-44D6-82F7-1A6AC39E6AC0}" destId="{C495D033-3786-4D74-A0B2-BEF5486C06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81B1FA-4EA7-4180-89EE-7F0F80450AF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0BA62-BB9A-4625-928A-AF29898967CA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Единый сельскохозяйственный налог зачисляется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в бюджет муниципального района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по нормативу 50,0 процентов. Объем поступлений налога 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 прогнозируется исходя из ожидаемой оценки начисления налога в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2022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году и индекса-дефлятора продукции сельского хозяйства во всех категориях хозяйств на соответствующий год.</a:t>
          </a:r>
        </a:p>
        <a:p>
          <a:pPr algn="ctr"/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ЕСХН составит 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 –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29,2 млн.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рублей и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31,6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и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34,3 млн.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рублей соответственно 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2024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и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2025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годы.</a:t>
          </a:r>
          <a:endParaRPr lang="ru-RU" sz="1400" dirty="0">
            <a:solidFill>
              <a:schemeClr val="bg1"/>
            </a:solidFill>
          </a:endParaRPr>
        </a:p>
      </dgm:t>
    </dgm:pt>
    <dgm:pt modelId="{5C1A07B2-B599-41D8-97AB-1CB7F0BCCC61}" type="parTrans" cxnId="{C9435F9D-63F6-4210-986B-D1B986F8249A}">
      <dgm:prSet/>
      <dgm:spPr/>
      <dgm:t>
        <a:bodyPr/>
        <a:lstStyle/>
        <a:p>
          <a:endParaRPr lang="ru-RU"/>
        </a:p>
      </dgm:t>
    </dgm:pt>
    <dgm:pt modelId="{499282A7-0770-4818-BA6C-99621A46620E}" type="sibTrans" cxnId="{C9435F9D-63F6-4210-986B-D1B986F8249A}">
      <dgm:prSet/>
      <dgm:spPr/>
      <dgm:t>
        <a:bodyPr/>
        <a:lstStyle/>
        <a:p>
          <a:endParaRPr lang="ru-RU"/>
        </a:p>
      </dgm:t>
    </dgm:pt>
    <dgm:pt modelId="{AA21D1E4-2A12-4C42-BEEB-0461FCFD2B0B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Налог прогнозируется исходя из начислений налога в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2022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году и индекса потребительских цен 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год.  В целях обеспечения сбалансированности местных бюджетов на  региональном уровне утверждены положения, согласно которым ежегодно  максимальный размер потенциально возможного к получению ИП годового дохода подлежит индексации  на коэффициент-дефлятор при применении патентной системы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налогообложения. На 2023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 планируется в сумме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24,3 млн. рублей и 25,6 и 26,8 млн. рублей соответственно на 2024 и 2025 годы.</a:t>
          </a:r>
          <a:endParaRPr lang="ru-RU" sz="14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A48F9EEA-6455-4E24-BBED-AEBE163CFA92}" type="sibTrans" cxnId="{A38A0F0E-222E-473B-AFEA-86F9661E4F7C}">
      <dgm:prSet/>
      <dgm:spPr/>
      <dgm:t>
        <a:bodyPr/>
        <a:lstStyle/>
        <a:p>
          <a:endParaRPr lang="ru-RU"/>
        </a:p>
      </dgm:t>
    </dgm:pt>
    <dgm:pt modelId="{85B0E706-5AA8-4937-9FF4-7B5FF1F23E59}" type="parTrans" cxnId="{A38A0F0E-222E-473B-AFEA-86F9661E4F7C}">
      <dgm:prSet/>
      <dgm:spPr/>
      <dgm:t>
        <a:bodyPr/>
        <a:lstStyle/>
        <a:p>
          <a:endParaRPr lang="ru-RU"/>
        </a:p>
      </dgm:t>
    </dgm:pt>
    <dgm:pt modelId="{68FEC15C-6096-43E9-B3FA-C78D15EA88EB}" type="pres">
      <dgm:prSet presAssocID="{7481B1FA-4EA7-4180-89EE-7F0F80450AF7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324409-844B-482A-8FF7-F6B906F87496}" type="pres">
      <dgm:prSet presAssocID="{3360BA62-BB9A-4625-928A-AF29898967CA}" presName="composite" presStyleCnt="0"/>
      <dgm:spPr/>
    </dgm:pt>
    <dgm:pt modelId="{7F918206-4F0E-4761-B5E0-45376C04609E}" type="pres">
      <dgm:prSet presAssocID="{3360BA62-BB9A-4625-928A-AF29898967CA}" presName="Image" presStyleLbl="bgShp" presStyleIdx="0" presStyleCnt="2" custScaleX="83364" custScaleY="69022" custLinFactNeighborX="1630" custLinFactNeighborY="-40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5AD81B-8AB5-4F6D-9F89-95EC450B75DA}" type="pres">
      <dgm:prSet presAssocID="{3360BA62-BB9A-4625-928A-AF29898967CA}" presName="Parent" presStyleLbl="node0" presStyleIdx="0" presStyleCnt="2" custScaleY="297604" custLinFactNeighborX="-9833" custLinFactNeighborY="1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22AF-4DB1-4418-B8E8-CC5CA1BFE370}" type="pres">
      <dgm:prSet presAssocID="{499282A7-0770-4818-BA6C-99621A46620E}" presName="sibTrans" presStyleCnt="0"/>
      <dgm:spPr/>
    </dgm:pt>
    <dgm:pt modelId="{7017D4AF-FFC0-4854-A6BB-E349A15CEF91}" type="pres">
      <dgm:prSet presAssocID="{AA21D1E4-2A12-4C42-BEEB-0461FCFD2B0B}" presName="composite" presStyleCnt="0"/>
      <dgm:spPr/>
    </dgm:pt>
    <dgm:pt modelId="{DA33C177-9C5D-43D0-B500-FCC8E761D711}" type="pres">
      <dgm:prSet presAssocID="{AA21D1E4-2A12-4C42-BEEB-0461FCFD2B0B}" presName="Image" presStyleLbl="bgShp" presStyleIdx="1" presStyleCnt="2" custScaleX="85505" custScaleY="64184" custLinFactNeighborX="1389" custLinFactNeighborY="-17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114633-A85F-41A4-99D3-29DC01711FDE}" type="pres">
      <dgm:prSet presAssocID="{AA21D1E4-2A12-4C42-BEEB-0461FCFD2B0B}" presName="Parent" presStyleLbl="node0" presStyleIdx="1" presStyleCnt="2" custScaleY="297604" custLinFactNeighborX="-12925" custLinFactNeighborY="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7B881-8BDE-4E14-9198-58FAFC72A405}" type="presOf" srcId="{7481B1FA-4EA7-4180-89EE-7F0F80450AF7}" destId="{68FEC15C-6096-43E9-B3FA-C78D15EA88EB}" srcOrd="0" destOrd="0" presId="urn:microsoft.com/office/officeart/2008/layout/BendingPictureCaption"/>
    <dgm:cxn modelId="{A38A0F0E-222E-473B-AFEA-86F9661E4F7C}" srcId="{7481B1FA-4EA7-4180-89EE-7F0F80450AF7}" destId="{AA21D1E4-2A12-4C42-BEEB-0461FCFD2B0B}" srcOrd="1" destOrd="0" parTransId="{85B0E706-5AA8-4937-9FF4-7B5FF1F23E59}" sibTransId="{A48F9EEA-6455-4E24-BBED-AEBE163CFA92}"/>
    <dgm:cxn modelId="{CDD38849-4556-4F50-8684-4D10599FC020}" type="presOf" srcId="{3360BA62-BB9A-4625-928A-AF29898967CA}" destId="{095AD81B-8AB5-4F6D-9F89-95EC450B75DA}" srcOrd="0" destOrd="0" presId="urn:microsoft.com/office/officeart/2008/layout/BendingPictureCaption"/>
    <dgm:cxn modelId="{C9435F9D-63F6-4210-986B-D1B986F8249A}" srcId="{7481B1FA-4EA7-4180-89EE-7F0F80450AF7}" destId="{3360BA62-BB9A-4625-928A-AF29898967CA}" srcOrd="0" destOrd="0" parTransId="{5C1A07B2-B599-41D8-97AB-1CB7F0BCCC61}" sibTransId="{499282A7-0770-4818-BA6C-99621A46620E}"/>
    <dgm:cxn modelId="{6014D400-51D4-43C0-95B7-7577C3DB8209}" type="presOf" srcId="{AA21D1E4-2A12-4C42-BEEB-0461FCFD2B0B}" destId="{0B114633-A85F-41A4-99D3-29DC01711FDE}" srcOrd="0" destOrd="0" presId="urn:microsoft.com/office/officeart/2008/layout/BendingPictureCaption"/>
    <dgm:cxn modelId="{1B54F7EA-BED5-4AE4-B848-AEE01468CBB7}" type="presParOf" srcId="{68FEC15C-6096-43E9-B3FA-C78D15EA88EB}" destId="{B5324409-844B-482A-8FF7-F6B906F87496}" srcOrd="0" destOrd="0" presId="urn:microsoft.com/office/officeart/2008/layout/BendingPictureCaption"/>
    <dgm:cxn modelId="{5994AF1B-FF2C-488D-A44F-6CBDC2A44A6A}" type="presParOf" srcId="{B5324409-844B-482A-8FF7-F6B906F87496}" destId="{7F918206-4F0E-4761-B5E0-45376C04609E}" srcOrd="0" destOrd="0" presId="urn:microsoft.com/office/officeart/2008/layout/BendingPictureCaption"/>
    <dgm:cxn modelId="{BD8941FF-49CC-437D-9C40-55D687875152}" type="presParOf" srcId="{B5324409-844B-482A-8FF7-F6B906F87496}" destId="{095AD81B-8AB5-4F6D-9F89-95EC450B75DA}" srcOrd="1" destOrd="0" presId="urn:microsoft.com/office/officeart/2008/layout/BendingPictureCaption"/>
    <dgm:cxn modelId="{1FD13DD8-CEA7-45C6-8269-29907B8568A3}" type="presParOf" srcId="{68FEC15C-6096-43E9-B3FA-C78D15EA88EB}" destId="{479622AF-4DB1-4418-B8E8-CC5CA1BFE370}" srcOrd="1" destOrd="0" presId="urn:microsoft.com/office/officeart/2008/layout/BendingPictureCaption"/>
    <dgm:cxn modelId="{BE1A1121-A405-47C7-865E-C2668BFFBF51}" type="presParOf" srcId="{68FEC15C-6096-43E9-B3FA-C78D15EA88EB}" destId="{7017D4AF-FFC0-4854-A6BB-E349A15CEF91}" srcOrd="2" destOrd="0" presId="urn:microsoft.com/office/officeart/2008/layout/BendingPictureCaption"/>
    <dgm:cxn modelId="{6ADE537D-5503-4E19-93BA-4DF0FB971040}" type="presParOf" srcId="{7017D4AF-FFC0-4854-A6BB-E349A15CEF91}" destId="{DA33C177-9C5D-43D0-B500-FCC8E761D711}" srcOrd="0" destOrd="0" presId="urn:microsoft.com/office/officeart/2008/layout/BendingPictureCaption"/>
    <dgm:cxn modelId="{CC4BF687-E7E9-4B77-8A67-0DF9BA0D664B}" type="presParOf" srcId="{7017D4AF-FFC0-4854-A6BB-E349A15CEF91}" destId="{0B114633-A85F-41A4-99D3-29DC01711FD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81B1FA-4EA7-4180-89EE-7F0F80450AF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0BA62-BB9A-4625-928A-AF29898967CA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cs typeface="Times New Roman" pitchFamily="18" charset="0"/>
            </a:rPr>
            <a:t>Плата за негативное воздействие на окружающую среду прогнозируется  по данным  </a:t>
          </a:r>
          <a:endParaRPr lang="en-US" sz="1600" dirty="0" smtClean="0">
            <a:solidFill>
              <a:schemeClr val="bg1"/>
            </a:solidFill>
            <a:cs typeface="Times New Roman" pitchFamily="18" charset="0"/>
          </a:endParaRPr>
        </a:p>
        <a:p>
          <a:r>
            <a:rPr lang="ru-RU" sz="1600" dirty="0" smtClean="0">
              <a:solidFill>
                <a:schemeClr val="bg1"/>
              </a:solidFill>
              <a:cs typeface="Times New Roman" pitchFamily="18" charset="0"/>
            </a:rPr>
            <a:t>администратора </a:t>
          </a:r>
          <a:r>
            <a:rPr lang="ru-RU" sz="1600" dirty="0">
              <a:solidFill>
                <a:schemeClr val="bg1"/>
              </a:solidFill>
              <a:cs typeface="Times New Roman" pitchFamily="18" charset="0"/>
            </a:rPr>
            <a:t>доходов </a:t>
          </a:r>
          <a:r>
            <a:rPr lang="ru-RU" sz="1600" dirty="0" smtClean="0">
              <a:solidFill>
                <a:schemeClr val="bg1"/>
              </a:solidFill>
              <a:cs typeface="Times New Roman" pitchFamily="18" charset="0"/>
            </a:rPr>
            <a:t>– </a:t>
          </a:r>
          <a:endParaRPr lang="en-US" sz="1600" dirty="0" smtClean="0">
            <a:solidFill>
              <a:schemeClr val="bg1"/>
            </a:solidFill>
            <a:cs typeface="Times New Roman" pitchFamily="18" charset="0"/>
          </a:endParaRPr>
        </a:p>
        <a:p>
          <a:r>
            <a:rPr lang="ru-RU" sz="1600" dirty="0" smtClean="0">
              <a:solidFill>
                <a:schemeClr val="bg1"/>
              </a:solidFill>
              <a:cs typeface="Times New Roman" pitchFamily="18" charset="0"/>
            </a:rPr>
            <a:t>Росприроднадзора </a:t>
          </a:r>
          <a:r>
            <a:rPr lang="ru-RU" sz="1600" dirty="0">
              <a:solidFill>
                <a:schemeClr val="bg1"/>
              </a:solidFill>
              <a:cs typeface="Times New Roman" pitchFamily="18" charset="0"/>
            </a:rPr>
            <a:t>по </a:t>
          </a:r>
          <a:r>
            <a:rPr lang="ru-RU" sz="1600" dirty="0" smtClean="0">
              <a:solidFill>
                <a:schemeClr val="bg1"/>
              </a:solidFill>
              <a:cs typeface="Times New Roman" pitchFamily="18" charset="0"/>
            </a:rPr>
            <a:t>Краснодарскому краю. </a:t>
          </a:r>
          <a:endParaRPr lang="ru-RU" sz="1600" dirty="0">
            <a:solidFill>
              <a:schemeClr val="bg1"/>
            </a:solidFill>
            <a:cs typeface="Times New Roman" pitchFamily="18" charset="0"/>
          </a:endParaRPr>
        </a:p>
        <a:p>
          <a:r>
            <a:rPr lang="ru-RU" sz="1600" dirty="0">
              <a:solidFill>
                <a:schemeClr val="bg1"/>
              </a:solidFill>
            </a:rPr>
            <a:t>На </a:t>
          </a:r>
          <a:r>
            <a:rPr lang="ru-RU" sz="1600" dirty="0" smtClean="0">
              <a:solidFill>
                <a:schemeClr val="bg1"/>
              </a:solidFill>
            </a:rPr>
            <a:t>202</a:t>
          </a:r>
          <a:r>
            <a:rPr lang="en-US" sz="1600" dirty="0" smtClean="0">
              <a:solidFill>
                <a:schemeClr val="bg1"/>
              </a:solidFill>
            </a:rPr>
            <a:t>3</a:t>
          </a:r>
          <a:r>
            <a:rPr lang="ru-RU" sz="1600" dirty="0" smtClean="0">
              <a:solidFill>
                <a:schemeClr val="bg1"/>
              </a:solidFill>
            </a:rPr>
            <a:t>-202</a:t>
          </a:r>
          <a:r>
            <a:rPr lang="en-US" sz="1600" dirty="0" smtClean="0">
              <a:solidFill>
                <a:schemeClr val="bg1"/>
              </a:solidFill>
            </a:rPr>
            <a:t>5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>
              <a:solidFill>
                <a:schemeClr val="bg1"/>
              </a:solidFill>
            </a:rPr>
            <a:t>годы прогнозируется поступление платежей в сумме </a:t>
          </a:r>
          <a:r>
            <a:rPr lang="ru-RU" sz="1600" dirty="0" smtClean="0">
              <a:solidFill>
                <a:schemeClr val="bg1"/>
              </a:solidFill>
            </a:rPr>
            <a:t>1,8 , 1,9 , 2,0 млн. </a:t>
          </a:r>
          <a:r>
            <a:rPr lang="ru-RU" sz="1600" dirty="0">
              <a:solidFill>
                <a:schemeClr val="bg1"/>
              </a:solidFill>
            </a:rPr>
            <a:t>рублей </a:t>
          </a:r>
          <a:r>
            <a:rPr lang="ru-RU" sz="1600" dirty="0" smtClean="0">
              <a:solidFill>
                <a:schemeClr val="bg1"/>
              </a:solidFill>
            </a:rPr>
            <a:t>соответственно по годам.</a:t>
          </a:r>
          <a:endParaRPr lang="ru-RU" sz="1600" dirty="0">
            <a:solidFill>
              <a:schemeClr val="bg1"/>
            </a:solidFill>
          </a:endParaRPr>
        </a:p>
      </dgm:t>
    </dgm:pt>
    <dgm:pt modelId="{5C1A07B2-B599-41D8-97AB-1CB7F0BCCC61}" type="parTrans" cxnId="{C9435F9D-63F6-4210-986B-D1B986F8249A}">
      <dgm:prSet/>
      <dgm:spPr/>
      <dgm:t>
        <a:bodyPr/>
        <a:lstStyle/>
        <a:p>
          <a:endParaRPr lang="ru-RU"/>
        </a:p>
      </dgm:t>
    </dgm:pt>
    <dgm:pt modelId="{499282A7-0770-4818-BA6C-99621A46620E}" type="sibTrans" cxnId="{C9435F9D-63F6-4210-986B-D1B986F8249A}">
      <dgm:prSet/>
      <dgm:spPr/>
      <dgm:t>
        <a:bodyPr/>
        <a:lstStyle/>
        <a:p>
          <a:endParaRPr lang="ru-RU"/>
        </a:p>
      </dgm:t>
    </dgm:pt>
    <dgm:pt modelId="{AA21D1E4-2A12-4C42-BEEB-0461FCFD2B0B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Поступления доходов от использования имущества, находящегося в муниципальной собственности, формируются за счет доходов от сдачи в аренду земельных участков и имущества, находящегося в  муниципальной собственности. </a:t>
          </a:r>
        </a:p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</a:t>
          </a:r>
          <a:r>
            <a:rPr lang="en-US" sz="1400" dirty="0" smtClean="0">
              <a:solidFill>
                <a:schemeClr val="bg1"/>
              </a:solidFill>
              <a:cs typeface="Times New Roman" pitchFamily="18" charset="0"/>
            </a:rPr>
            <a:t>3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-2025 годы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в сумме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 37,1 млн. рублей ежегодно.</a:t>
          </a:r>
          <a:endParaRPr lang="ru-RU" sz="14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85B0E706-5AA8-4937-9FF4-7B5FF1F23E59}" type="parTrans" cxnId="{A38A0F0E-222E-473B-AFEA-86F9661E4F7C}">
      <dgm:prSet/>
      <dgm:spPr/>
      <dgm:t>
        <a:bodyPr/>
        <a:lstStyle/>
        <a:p>
          <a:endParaRPr lang="ru-RU"/>
        </a:p>
      </dgm:t>
    </dgm:pt>
    <dgm:pt modelId="{A48F9EEA-6455-4E24-BBED-AEBE163CFA92}" type="sibTrans" cxnId="{A38A0F0E-222E-473B-AFEA-86F9661E4F7C}">
      <dgm:prSet/>
      <dgm:spPr/>
      <dgm:t>
        <a:bodyPr/>
        <a:lstStyle/>
        <a:p>
          <a:endParaRPr lang="ru-RU"/>
        </a:p>
      </dgm:t>
    </dgm:pt>
    <dgm:pt modelId="{68FEC15C-6096-43E9-B3FA-C78D15EA88EB}" type="pres">
      <dgm:prSet presAssocID="{7481B1FA-4EA7-4180-89EE-7F0F80450AF7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324409-844B-482A-8FF7-F6B906F87496}" type="pres">
      <dgm:prSet presAssocID="{3360BA62-BB9A-4625-928A-AF29898967CA}" presName="composite" presStyleCnt="0"/>
      <dgm:spPr/>
    </dgm:pt>
    <dgm:pt modelId="{7F918206-4F0E-4761-B5E0-45376C04609E}" type="pres">
      <dgm:prSet presAssocID="{3360BA62-BB9A-4625-928A-AF29898967CA}" presName="Image" presStyleLbl="bgShp" presStyleIdx="0" presStyleCnt="2" custScaleX="145454" custScaleY="90619" custLinFactNeighborX="4803" custLinFactNeighborY="-414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5AD81B-8AB5-4F6D-9F89-95EC450B75DA}" type="pres">
      <dgm:prSet presAssocID="{3360BA62-BB9A-4625-928A-AF29898967CA}" presName="Parent" presStyleLbl="node0" presStyleIdx="0" presStyleCnt="2" custScaleX="140517" custScaleY="281985" custLinFactNeighborX="-13839" custLinFactNeighborY="23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22AF-4DB1-4418-B8E8-CC5CA1BFE370}" type="pres">
      <dgm:prSet presAssocID="{499282A7-0770-4818-BA6C-99621A46620E}" presName="sibTrans" presStyleCnt="0"/>
      <dgm:spPr/>
    </dgm:pt>
    <dgm:pt modelId="{7017D4AF-FFC0-4854-A6BB-E349A15CEF91}" type="pres">
      <dgm:prSet presAssocID="{AA21D1E4-2A12-4C42-BEEB-0461FCFD2B0B}" presName="composite" presStyleCnt="0"/>
      <dgm:spPr/>
    </dgm:pt>
    <dgm:pt modelId="{DA33C177-9C5D-43D0-B500-FCC8E761D711}" type="pres">
      <dgm:prSet presAssocID="{AA21D1E4-2A12-4C42-BEEB-0461FCFD2B0B}" presName="Image" presStyleLbl="bgShp" presStyleIdx="1" presStyleCnt="2" custScaleX="126506" custScaleY="88571" custLinFactNeighborX="844" custLinFactNeighborY="-470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114633-A85F-41A4-99D3-29DC01711FDE}" type="pres">
      <dgm:prSet presAssocID="{AA21D1E4-2A12-4C42-BEEB-0461FCFD2B0B}" presName="Parent" presStyleLbl="node0" presStyleIdx="1" presStyleCnt="2" custScaleX="134864" custScaleY="293403" custLinFactNeighborX="-12086" custLinFactNeighborY="2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CB94F-484D-40C5-8DF4-3177BA8A9561}" type="presOf" srcId="{AA21D1E4-2A12-4C42-BEEB-0461FCFD2B0B}" destId="{0B114633-A85F-41A4-99D3-29DC01711FDE}" srcOrd="0" destOrd="0" presId="urn:microsoft.com/office/officeart/2008/layout/BendingPictureCaption"/>
    <dgm:cxn modelId="{81FCCF6B-9C75-47F9-A9A5-FC2AF3A1778B}" type="presOf" srcId="{3360BA62-BB9A-4625-928A-AF29898967CA}" destId="{095AD81B-8AB5-4F6D-9F89-95EC450B75DA}" srcOrd="0" destOrd="0" presId="urn:microsoft.com/office/officeart/2008/layout/BendingPictureCaption"/>
    <dgm:cxn modelId="{A38A0F0E-222E-473B-AFEA-86F9661E4F7C}" srcId="{7481B1FA-4EA7-4180-89EE-7F0F80450AF7}" destId="{AA21D1E4-2A12-4C42-BEEB-0461FCFD2B0B}" srcOrd="1" destOrd="0" parTransId="{85B0E706-5AA8-4937-9FF4-7B5FF1F23E59}" sibTransId="{A48F9EEA-6455-4E24-BBED-AEBE163CFA92}"/>
    <dgm:cxn modelId="{C9435F9D-63F6-4210-986B-D1B986F8249A}" srcId="{7481B1FA-4EA7-4180-89EE-7F0F80450AF7}" destId="{3360BA62-BB9A-4625-928A-AF29898967CA}" srcOrd="0" destOrd="0" parTransId="{5C1A07B2-B599-41D8-97AB-1CB7F0BCCC61}" sibTransId="{499282A7-0770-4818-BA6C-99621A46620E}"/>
    <dgm:cxn modelId="{E54E0C2A-AA81-4DC5-A0D2-40CF59993D50}" type="presOf" srcId="{7481B1FA-4EA7-4180-89EE-7F0F80450AF7}" destId="{68FEC15C-6096-43E9-B3FA-C78D15EA88EB}" srcOrd="0" destOrd="0" presId="urn:microsoft.com/office/officeart/2008/layout/BendingPictureCaption"/>
    <dgm:cxn modelId="{CC09E278-3704-49AF-8AAE-709B79ED715D}" type="presParOf" srcId="{68FEC15C-6096-43E9-B3FA-C78D15EA88EB}" destId="{B5324409-844B-482A-8FF7-F6B906F87496}" srcOrd="0" destOrd="0" presId="urn:microsoft.com/office/officeart/2008/layout/BendingPictureCaption"/>
    <dgm:cxn modelId="{F003AB96-F250-40D8-832C-701D80E60C8E}" type="presParOf" srcId="{B5324409-844B-482A-8FF7-F6B906F87496}" destId="{7F918206-4F0E-4761-B5E0-45376C04609E}" srcOrd="0" destOrd="0" presId="urn:microsoft.com/office/officeart/2008/layout/BendingPictureCaption"/>
    <dgm:cxn modelId="{7ED7B94F-D397-4A8C-9D49-992162C7B801}" type="presParOf" srcId="{B5324409-844B-482A-8FF7-F6B906F87496}" destId="{095AD81B-8AB5-4F6D-9F89-95EC450B75DA}" srcOrd="1" destOrd="0" presId="urn:microsoft.com/office/officeart/2008/layout/BendingPictureCaption"/>
    <dgm:cxn modelId="{FBA71E5C-05DB-4D5D-8299-7A223C4EEA81}" type="presParOf" srcId="{68FEC15C-6096-43E9-B3FA-C78D15EA88EB}" destId="{479622AF-4DB1-4418-B8E8-CC5CA1BFE370}" srcOrd="1" destOrd="0" presId="urn:microsoft.com/office/officeart/2008/layout/BendingPictureCaption"/>
    <dgm:cxn modelId="{9329FE5B-FFC5-467E-BE06-4CED8678F908}" type="presParOf" srcId="{68FEC15C-6096-43E9-B3FA-C78D15EA88EB}" destId="{7017D4AF-FFC0-4854-A6BB-E349A15CEF91}" srcOrd="2" destOrd="0" presId="urn:microsoft.com/office/officeart/2008/layout/BendingPictureCaption"/>
    <dgm:cxn modelId="{91FFF519-D421-4490-BFAB-CCC307AD7848}" type="presParOf" srcId="{7017D4AF-FFC0-4854-A6BB-E349A15CEF91}" destId="{DA33C177-9C5D-43D0-B500-FCC8E761D711}" srcOrd="0" destOrd="0" presId="urn:microsoft.com/office/officeart/2008/layout/BendingPictureCaption"/>
    <dgm:cxn modelId="{634A7689-4B30-4C15-8D97-80301E57DB1E}" type="presParOf" srcId="{7017D4AF-FFC0-4854-A6BB-E349A15CEF91}" destId="{0B114633-A85F-41A4-99D3-29DC01711FD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81B1FA-4EA7-4180-89EE-7F0F80450AF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0BA62-BB9A-4625-928A-AF29898967CA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</a:rPr>
            <a:t>Доходы от штрафов, санкций, возмещения ущерба, назначенные комиссией по делам несовершеннолетних и защите их прав, </a:t>
          </a:r>
          <a:endParaRPr lang="ru-RU" sz="1600" dirty="0" smtClean="0">
            <a:solidFill>
              <a:schemeClr val="bg1"/>
            </a:solidFill>
          </a:endParaRPr>
        </a:p>
        <a:p>
          <a:r>
            <a:rPr lang="ru-RU" sz="1600" dirty="0" smtClean="0">
              <a:solidFill>
                <a:schemeClr val="bg1"/>
              </a:solidFill>
            </a:rPr>
            <a:t>на 202</a:t>
          </a:r>
          <a:r>
            <a:rPr lang="en-US" sz="1600" dirty="0" smtClean="0">
              <a:solidFill>
                <a:schemeClr val="bg1"/>
              </a:solidFill>
            </a:rPr>
            <a:t>3</a:t>
          </a:r>
          <a:r>
            <a:rPr lang="ru-RU" sz="1600" dirty="0" smtClean="0">
              <a:solidFill>
                <a:schemeClr val="bg1"/>
              </a:solidFill>
            </a:rPr>
            <a:t>-202</a:t>
          </a:r>
          <a:r>
            <a:rPr lang="en-US" sz="1600" dirty="0" smtClean="0">
              <a:solidFill>
                <a:schemeClr val="bg1"/>
              </a:solidFill>
            </a:rPr>
            <a:t>5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>
              <a:solidFill>
                <a:schemeClr val="bg1"/>
              </a:solidFill>
            </a:rPr>
            <a:t>годы предусмотрены в сумме </a:t>
          </a:r>
          <a:r>
            <a:rPr lang="ru-RU" sz="1600" dirty="0" smtClean="0">
              <a:solidFill>
                <a:schemeClr val="bg1"/>
              </a:solidFill>
            </a:rPr>
            <a:t>1,1 млн. </a:t>
          </a:r>
          <a:r>
            <a:rPr lang="ru-RU" sz="1600" dirty="0">
              <a:solidFill>
                <a:schemeClr val="bg1"/>
              </a:solidFill>
            </a:rPr>
            <a:t>рублей ежегодно.</a:t>
          </a:r>
        </a:p>
      </dgm:t>
    </dgm:pt>
    <dgm:pt modelId="{5C1A07B2-B599-41D8-97AB-1CB7F0BCCC61}" type="parTrans" cxnId="{C9435F9D-63F6-4210-986B-D1B986F8249A}">
      <dgm:prSet/>
      <dgm:spPr/>
      <dgm:t>
        <a:bodyPr/>
        <a:lstStyle/>
        <a:p>
          <a:endParaRPr lang="ru-RU"/>
        </a:p>
      </dgm:t>
    </dgm:pt>
    <dgm:pt modelId="{499282A7-0770-4818-BA6C-99621A46620E}" type="sibTrans" cxnId="{C9435F9D-63F6-4210-986B-D1B986F8249A}">
      <dgm:prSet/>
      <dgm:spPr/>
      <dgm:t>
        <a:bodyPr/>
        <a:lstStyle/>
        <a:p>
          <a:endParaRPr lang="ru-RU"/>
        </a:p>
      </dgm:t>
    </dgm:pt>
    <dgm:pt modelId="{AA21D1E4-2A12-4C42-BEEB-0461FCFD2B0B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Доходы от реализации имущества и продажи земельных участков, государственная собственность на которые не разграничена, учтены по нормативу отчислений 100,0 процентов в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бюджет района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по данным администратора доходов - Управления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по вопросам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земельных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отношений и учета муниципальной собственности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администрации муниципального образования </a:t>
          </a:r>
          <a:r>
            <a:rPr lang="ru-RU" sz="1400" dirty="0" err="1" smtClean="0">
              <a:solidFill>
                <a:schemeClr val="bg1"/>
              </a:solidFill>
              <a:cs typeface="Times New Roman" pitchFamily="18" charset="0"/>
            </a:rPr>
            <a:t>Усть-Лабинский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 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район.</a:t>
          </a:r>
        </a:p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Доходы от продажи материальных и нематериальных активов 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</a:t>
          </a:r>
          <a:r>
            <a:rPr lang="en-US" sz="1400" dirty="0" smtClean="0">
              <a:solidFill>
                <a:schemeClr val="bg1"/>
              </a:solidFill>
              <a:cs typeface="Times New Roman" pitchFamily="18" charset="0"/>
            </a:rPr>
            <a:t>3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-2025 годы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предусмотрены в сумме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по 5,0 млн. рублей ежегодно.</a:t>
          </a:r>
          <a:endParaRPr lang="ru-RU" sz="14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85B0E706-5AA8-4937-9FF4-7B5FF1F23E59}" type="parTrans" cxnId="{A38A0F0E-222E-473B-AFEA-86F9661E4F7C}">
      <dgm:prSet/>
      <dgm:spPr/>
      <dgm:t>
        <a:bodyPr/>
        <a:lstStyle/>
        <a:p>
          <a:endParaRPr lang="ru-RU"/>
        </a:p>
      </dgm:t>
    </dgm:pt>
    <dgm:pt modelId="{A48F9EEA-6455-4E24-BBED-AEBE163CFA92}" type="sibTrans" cxnId="{A38A0F0E-222E-473B-AFEA-86F9661E4F7C}">
      <dgm:prSet/>
      <dgm:spPr/>
      <dgm:t>
        <a:bodyPr/>
        <a:lstStyle/>
        <a:p>
          <a:endParaRPr lang="ru-RU"/>
        </a:p>
      </dgm:t>
    </dgm:pt>
    <dgm:pt modelId="{68FEC15C-6096-43E9-B3FA-C78D15EA88EB}" type="pres">
      <dgm:prSet presAssocID="{7481B1FA-4EA7-4180-89EE-7F0F80450AF7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324409-844B-482A-8FF7-F6B906F87496}" type="pres">
      <dgm:prSet presAssocID="{3360BA62-BB9A-4625-928A-AF29898967CA}" presName="composite" presStyleCnt="0"/>
      <dgm:spPr/>
    </dgm:pt>
    <dgm:pt modelId="{7F918206-4F0E-4761-B5E0-45376C04609E}" type="pres">
      <dgm:prSet presAssocID="{3360BA62-BB9A-4625-928A-AF29898967CA}" presName="Image" presStyleLbl="bgShp" presStyleIdx="0" presStyleCnt="2" custScaleX="122592" custScaleY="76908" custLinFactNeighborX="5221" custLinFactNeighborY="-17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5AD81B-8AB5-4F6D-9F89-95EC450B75DA}" type="pres">
      <dgm:prSet presAssocID="{3360BA62-BB9A-4625-928A-AF29898967CA}" presName="Parent" presStyleLbl="node0" presStyleIdx="0" presStyleCnt="2" custScaleX="140329" custScaleY="295082" custLinFactNeighborX="-11425" custLinFactNeighborY="4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22AF-4DB1-4418-B8E8-CC5CA1BFE370}" type="pres">
      <dgm:prSet presAssocID="{499282A7-0770-4818-BA6C-99621A46620E}" presName="sibTrans" presStyleCnt="0"/>
      <dgm:spPr/>
    </dgm:pt>
    <dgm:pt modelId="{7017D4AF-FFC0-4854-A6BB-E349A15CEF91}" type="pres">
      <dgm:prSet presAssocID="{AA21D1E4-2A12-4C42-BEEB-0461FCFD2B0B}" presName="composite" presStyleCnt="0"/>
      <dgm:spPr/>
    </dgm:pt>
    <dgm:pt modelId="{DA33C177-9C5D-43D0-B500-FCC8E761D711}" type="pres">
      <dgm:prSet presAssocID="{AA21D1E4-2A12-4C42-BEEB-0461FCFD2B0B}" presName="Image" presStyleLbl="bgShp" presStyleIdx="1" presStyleCnt="2" custScaleX="123263" custScaleY="61056" custLinFactNeighborX="-2927" custLinFactNeighborY="-849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114633-A85F-41A4-99D3-29DC01711FDE}" type="pres">
      <dgm:prSet presAssocID="{AA21D1E4-2A12-4C42-BEEB-0461FCFD2B0B}" presName="Parent" presStyleLbl="node0" presStyleIdx="1" presStyleCnt="2" custScaleX="144624" custScaleY="380197" custLinFactNeighborX="-17208" custLinFactNeighborY="68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83AC0-9E42-4660-9097-88174D1F88EA}" type="presOf" srcId="{AA21D1E4-2A12-4C42-BEEB-0461FCFD2B0B}" destId="{0B114633-A85F-41A4-99D3-29DC01711FDE}" srcOrd="0" destOrd="0" presId="urn:microsoft.com/office/officeart/2008/layout/BendingPictureCaption"/>
    <dgm:cxn modelId="{A38A0F0E-222E-473B-AFEA-86F9661E4F7C}" srcId="{7481B1FA-4EA7-4180-89EE-7F0F80450AF7}" destId="{AA21D1E4-2A12-4C42-BEEB-0461FCFD2B0B}" srcOrd="1" destOrd="0" parTransId="{85B0E706-5AA8-4937-9FF4-7B5FF1F23E59}" sibTransId="{A48F9EEA-6455-4E24-BBED-AEBE163CFA92}"/>
    <dgm:cxn modelId="{83F3A199-5FEC-4F67-A2FB-98ABCB2F5236}" type="presOf" srcId="{7481B1FA-4EA7-4180-89EE-7F0F80450AF7}" destId="{68FEC15C-6096-43E9-B3FA-C78D15EA88EB}" srcOrd="0" destOrd="0" presId="urn:microsoft.com/office/officeart/2008/layout/BendingPictureCaption"/>
    <dgm:cxn modelId="{C9435F9D-63F6-4210-986B-D1B986F8249A}" srcId="{7481B1FA-4EA7-4180-89EE-7F0F80450AF7}" destId="{3360BA62-BB9A-4625-928A-AF29898967CA}" srcOrd="0" destOrd="0" parTransId="{5C1A07B2-B599-41D8-97AB-1CB7F0BCCC61}" sibTransId="{499282A7-0770-4818-BA6C-99621A46620E}"/>
    <dgm:cxn modelId="{6D5E33D9-0E0F-4DE9-8DFD-71BE47456F4B}" type="presOf" srcId="{3360BA62-BB9A-4625-928A-AF29898967CA}" destId="{095AD81B-8AB5-4F6D-9F89-95EC450B75DA}" srcOrd="0" destOrd="0" presId="urn:microsoft.com/office/officeart/2008/layout/BendingPictureCaption"/>
    <dgm:cxn modelId="{A63F13B6-6C74-4E9C-BEE8-1808B9AD94D7}" type="presParOf" srcId="{68FEC15C-6096-43E9-B3FA-C78D15EA88EB}" destId="{B5324409-844B-482A-8FF7-F6B906F87496}" srcOrd="0" destOrd="0" presId="urn:microsoft.com/office/officeart/2008/layout/BendingPictureCaption"/>
    <dgm:cxn modelId="{76C1AD5B-08A5-4D5B-BDF3-695BE3B5A50F}" type="presParOf" srcId="{B5324409-844B-482A-8FF7-F6B906F87496}" destId="{7F918206-4F0E-4761-B5E0-45376C04609E}" srcOrd="0" destOrd="0" presId="urn:microsoft.com/office/officeart/2008/layout/BendingPictureCaption"/>
    <dgm:cxn modelId="{ED6C2F3A-53D7-403A-9DFE-FBC562077268}" type="presParOf" srcId="{B5324409-844B-482A-8FF7-F6B906F87496}" destId="{095AD81B-8AB5-4F6D-9F89-95EC450B75DA}" srcOrd="1" destOrd="0" presId="urn:microsoft.com/office/officeart/2008/layout/BendingPictureCaption"/>
    <dgm:cxn modelId="{D5A8E14E-AFAD-4EEE-A7EB-41E19ED1E201}" type="presParOf" srcId="{68FEC15C-6096-43E9-B3FA-C78D15EA88EB}" destId="{479622AF-4DB1-4418-B8E8-CC5CA1BFE370}" srcOrd="1" destOrd="0" presId="urn:microsoft.com/office/officeart/2008/layout/BendingPictureCaption"/>
    <dgm:cxn modelId="{BBED0CE5-76D3-48E4-93AF-337DB2D16890}" type="presParOf" srcId="{68FEC15C-6096-43E9-B3FA-C78D15EA88EB}" destId="{7017D4AF-FFC0-4854-A6BB-E349A15CEF91}" srcOrd="2" destOrd="0" presId="urn:microsoft.com/office/officeart/2008/layout/BendingPictureCaption"/>
    <dgm:cxn modelId="{4E32A4DD-4371-4033-AB83-E5E91EEB8B66}" type="presParOf" srcId="{7017D4AF-FFC0-4854-A6BB-E349A15CEF91}" destId="{DA33C177-9C5D-43D0-B500-FCC8E761D711}" srcOrd="0" destOrd="0" presId="urn:microsoft.com/office/officeart/2008/layout/BendingPictureCaption"/>
    <dgm:cxn modelId="{EEAC4EFD-8B72-49DC-A0E7-5E63B1C90EC6}" type="presParOf" srcId="{7017D4AF-FFC0-4854-A6BB-E349A15CEF91}" destId="{0B114633-A85F-41A4-99D3-29DC01711FD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2C9DC2-E5C3-4A99-8991-83DBE8D5526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46991E-EBA8-47A3-9419-335891EAA3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2 526,2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D1B7D77-0844-4735-AE7C-52388CE7E16F}" type="parTrans" cxnId="{493344F9-55A9-479F-88E4-7EB533EFB62C}">
      <dgm:prSet/>
      <dgm:spPr/>
      <dgm:t>
        <a:bodyPr/>
        <a:lstStyle/>
        <a:p>
          <a:endParaRPr lang="ru-RU"/>
        </a:p>
      </dgm:t>
    </dgm:pt>
    <dgm:pt modelId="{BA6AA587-9B43-4527-9957-5980B47CAE61}" type="sibTrans" cxnId="{493344F9-55A9-479F-88E4-7EB533EFB62C}">
      <dgm:prSet/>
      <dgm:spPr/>
      <dgm:t>
        <a:bodyPr/>
        <a:lstStyle/>
        <a:p>
          <a:endParaRPr lang="ru-RU"/>
        </a:p>
      </dgm:t>
    </dgm:pt>
    <dgm:pt modelId="{347A42BC-C3B1-4453-827E-F506765C27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2 210,4</a:t>
          </a:r>
        </a:p>
        <a:p>
          <a:r>
            <a:rPr lang="ru-RU" sz="1900" dirty="0" smtClean="0"/>
            <a:t> </a:t>
          </a:r>
          <a:r>
            <a:rPr lang="ru-RU" sz="1200" dirty="0" smtClean="0"/>
            <a:t>млн. рублей</a:t>
          </a:r>
          <a:endParaRPr lang="ru-RU" sz="1200" dirty="0"/>
        </a:p>
      </dgm:t>
    </dgm:pt>
    <dgm:pt modelId="{78E7AD34-218C-479B-9069-6B89D692E9F0}" type="parTrans" cxnId="{0A049490-466D-414C-A4A8-F586642980FE}">
      <dgm:prSet/>
      <dgm:spPr/>
      <dgm:t>
        <a:bodyPr/>
        <a:lstStyle/>
        <a:p>
          <a:endParaRPr lang="ru-RU"/>
        </a:p>
      </dgm:t>
    </dgm:pt>
    <dgm:pt modelId="{E3EFC609-D82C-4451-8EB0-E70A707BE4AE}" type="sibTrans" cxnId="{0A049490-466D-414C-A4A8-F586642980FE}">
      <dgm:prSet/>
      <dgm:spPr/>
      <dgm:t>
        <a:bodyPr/>
        <a:lstStyle/>
        <a:p>
          <a:endParaRPr lang="ru-RU"/>
        </a:p>
      </dgm:t>
    </dgm:pt>
    <dgm:pt modelId="{3A6DDE1E-27E6-46BD-ABE4-F8FE1CAE37E2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2 186,0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6E73CA5-BDEF-4805-AAF9-0DF88A8177DF}" type="parTrans" cxnId="{C29B879F-4D81-47AE-8DDE-D70D5D85D2AE}">
      <dgm:prSet/>
      <dgm:spPr/>
      <dgm:t>
        <a:bodyPr/>
        <a:lstStyle/>
        <a:p>
          <a:endParaRPr lang="ru-RU"/>
        </a:p>
      </dgm:t>
    </dgm:pt>
    <dgm:pt modelId="{F387DB4F-AC46-4A60-84B4-DE29F54753C3}" type="sibTrans" cxnId="{C29B879F-4D81-47AE-8DDE-D70D5D85D2AE}">
      <dgm:prSet/>
      <dgm:spPr/>
      <dgm:t>
        <a:bodyPr/>
        <a:lstStyle/>
        <a:p>
          <a:endParaRPr lang="ru-RU"/>
        </a:p>
      </dgm:t>
    </dgm:pt>
    <dgm:pt modelId="{1D700079-7EF7-498B-87F7-B5A150853677}" type="pres">
      <dgm:prSet presAssocID="{752C9DC2-E5C3-4A99-8991-83DBE8D5526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A1DD5-6FF4-4724-AC70-E6559EDFC3B7}" type="pres">
      <dgm:prSet presAssocID="{C446991E-EBA8-47A3-9419-335891EAA33D}" presName="Accent1" presStyleCnt="0"/>
      <dgm:spPr/>
    </dgm:pt>
    <dgm:pt modelId="{35C6B36A-1065-4EC5-80D5-FB451B6C4F77}" type="pres">
      <dgm:prSet presAssocID="{C446991E-EBA8-47A3-9419-335891EAA33D}" presName="Accent" presStyleLbl="node1" presStyleIdx="0" presStyleCnt="3"/>
      <dgm:spPr>
        <a:effectLst>
          <a:innerShdw blurRad="114300">
            <a:prstClr val="black"/>
          </a:innerShdw>
        </a:effectLst>
      </dgm:spPr>
    </dgm:pt>
    <dgm:pt modelId="{F97676C2-5F14-4BD4-9C6C-B5CA503CBE62}" type="pres">
      <dgm:prSet presAssocID="{C446991E-EBA8-47A3-9419-335891EAA3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0B07E-CBD8-41E6-BF6F-9EDEB056AD42}" type="pres">
      <dgm:prSet presAssocID="{347A42BC-C3B1-4453-827E-F506765C273D}" presName="Accent2" presStyleCnt="0"/>
      <dgm:spPr/>
    </dgm:pt>
    <dgm:pt modelId="{CCD3E0EC-A450-47C1-938B-9E5A6B29D4DA}" type="pres">
      <dgm:prSet presAssocID="{347A42BC-C3B1-4453-827E-F506765C273D}" presName="Accent" presStyleLbl="node1" presStyleIdx="1" presStyleCnt="3"/>
      <dgm:spPr>
        <a:effectLst>
          <a:innerShdw blurRad="114300">
            <a:prstClr val="black"/>
          </a:innerShdw>
        </a:effectLst>
      </dgm:spPr>
    </dgm:pt>
    <dgm:pt modelId="{5C2E94C4-87F6-4C0A-B0EE-44FC6D3150BD}" type="pres">
      <dgm:prSet presAssocID="{347A42BC-C3B1-4453-827E-F506765C27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3BC5-F4D5-4F0D-93FF-D4576C2E6A71}" type="pres">
      <dgm:prSet presAssocID="{3A6DDE1E-27E6-46BD-ABE4-F8FE1CAE37E2}" presName="Accent3" presStyleCnt="0"/>
      <dgm:spPr/>
    </dgm:pt>
    <dgm:pt modelId="{FAADDC08-E112-42F9-8196-F86AC2668F0B}" type="pres">
      <dgm:prSet presAssocID="{3A6DDE1E-27E6-46BD-ABE4-F8FE1CAE37E2}" presName="Accent" presStyleLbl="node1" presStyleIdx="2" presStyleCnt="3"/>
      <dgm:spPr>
        <a:effectLst>
          <a:innerShdw blurRad="114300">
            <a:prstClr val="black"/>
          </a:innerShdw>
        </a:effectLst>
      </dgm:spPr>
    </dgm:pt>
    <dgm:pt modelId="{835304ED-3437-42AC-A86C-31D01EF9997A}" type="pres">
      <dgm:prSet presAssocID="{3A6DDE1E-27E6-46BD-ABE4-F8FE1CAE37E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16E24-AFDF-48D6-AE34-6BD6AADBF0DA}" type="presOf" srcId="{347A42BC-C3B1-4453-827E-F506765C273D}" destId="{5C2E94C4-87F6-4C0A-B0EE-44FC6D3150BD}" srcOrd="0" destOrd="0" presId="urn:microsoft.com/office/officeart/2009/layout/CircleArrowProcess"/>
    <dgm:cxn modelId="{60F15692-1F5C-4792-98FE-65A48E0CC329}" type="presOf" srcId="{C446991E-EBA8-47A3-9419-335891EAA33D}" destId="{F97676C2-5F14-4BD4-9C6C-B5CA503CBE62}" srcOrd="0" destOrd="0" presId="urn:microsoft.com/office/officeart/2009/layout/CircleArrowProcess"/>
    <dgm:cxn modelId="{493344F9-55A9-479F-88E4-7EB533EFB62C}" srcId="{752C9DC2-E5C3-4A99-8991-83DBE8D55266}" destId="{C446991E-EBA8-47A3-9419-335891EAA33D}" srcOrd="0" destOrd="0" parTransId="{1D1B7D77-0844-4735-AE7C-52388CE7E16F}" sibTransId="{BA6AA587-9B43-4527-9957-5980B47CAE61}"/>
    <dgm:cxn modelId="{25BF6D56-0D2F-437E-8F17-984A1609A8B7}" type="presOf" srcId="{752C9DC2-E5C3-4A99-8991-83DBE8D55266}" destId="{1D700079-7EF7-498B-87F7-B5A150853677}" srcOrd="0" destOrd="0" presId="urn:microsoft.com/office/officeart/2009/layout/CircleArrowProcess"/>
    <dgm:cxn modelId="{6F2A6DD6-C9E3-4E4C-896B-D097552E8DD8}" type="presOf" srcId="{3A6DDE1E-27E6-46BD-ABE4-F8FE1CAE37E2}" destId="{835304ED-3437-42AC-A86C-31D01EF9997A}" srcOrd="0" destOrd="0" presId="urn:microsoft.com/office/officeart/2009/layout/CircleArrowProcess"/>
    <dgm:cxn modelId="{C29B879F-4D81-47AE-8DDE-D70D5D85D2AE}" srcId="{752C9DC2-E5C3-4A99-8991-83DBE8D55266}" destId="{3A6DDE1E-27E6-46BD-ABE4-F8FE1CAE37E2}" srcOrd="2" destOrd="0" parTransId="{16E73CA5-BDEF-4805-AAF9-0DF88A8177DF}" sibTransId="{F387DB4F-AC46-4A60-84B4-DE29F54753C3}"/>
    <dgm:cxn modelId="{0A049490-466D-414C-A4A8-F586642980FE}" srcId="{752C9DC2-E5C3-4A99-8991-83DBE8D55266}" destId="{347A42BC-C3B1-4453-827E-F506765C273D}" srcOrd="1" destOrd="0" parTransId="{78E7AD34-218C-479B-9069-6B89D692E9F0}" sibTransId="{E3EFC609-D82C-4451-8EB0-E70A707BE4AE}"/>
    <dgm:cxn modelId="{4421684D-F914-473E-BA54-0F7FBA298C15}" type="presParOf" srcId="{1D700079-7EF7-498B-87F7-B5A150853677}" destId="{BC2A1DD5-6FF4-4724-AC70-E6559EDFC3B7}" srcOrd="0" destOrd="0" presId="urn:microsoft.com/office/officeart/2009/layout/CircleArrowProcess"/>
    <dgm:cxn modelId="{E44D99D0-CD5D-4079-9D12-A2596303671F}" type="presParOf" srcId="{BC2A1DD5-6FF4-4724-AC70-E6559EDFC3B7}" destId="{35C6B36A-1065-4EC5-80D5-FB451B6C4F77}" srcOrd="0" destOrd="0" presId="urn:microsoft.com/office/officeart/2009/layout/CircleArrowProcess"/>
    <dgm:cxn modelId="{1AD2B878-9A3B-4309-AE33-B4337E6975EA}" type="presParOf" srcId="{1D700079-7EF7-498B-87F7-B5A150853677}" destId="{F97676C2-5F14-4BD4-9C6C-B5CA503CBE62}" srcOrd="1" destOrd="0" presId="urn:microsoft.com/office/officeart/2009/layout/CircleArrowProcess"/>
    <dgm:cxn modelId="{055D20BE-6C5E-4AC1-9FDA-6B46CF4763DD}" type="presParOf" srcId="{1D700079-7EF7-498B-87F7-B5A150853677}" destId="{5A20B07E-CBD8-41E6-BF6F-9EDEB056AD42}" srcOrd="2" destOrd="0" presId="urn:microsoft.com/office/officeart/2009/layout/CircleArrowProcess"/>
    <dgm:cxn modelId="{88EA9389-4F08-4CF6-9441-C27ABE3759FA}" type="presParOf" srcId="{5A20B07E-CBD8-41E6-BF6F-9EDEB056AD42}" destId="{CCD3E0EC-A450-47C1-938B-9E5A6B29D4DA}" srcOrd="0" destOrd="0" presId="urn:microsoft.com/office/officeart/2009/layout/CircleArrowProcess"/>
    <dgm:cxn modelId="{A26FA223-9E03-4C1F-ABD0-538C222AE2F9}" type="presParOf" srcId="{1D700079-7EF7-498B-87F7-B5A150853677}" destId="{5C2E94C4-87F6-4C0A-B0EE-44FC6D3150BD}" srcOrd="3" destOrd="0" presId="urn:microsoft.com/office/officeart/2009/layout/CircleArrowProcess"/>
    <dgm:cxn modelId="{C5D34A59-434F-43F9-8522-3C5F0D79258E}" type="presParOf" srcId="{1D700079-7EF7-498B-87F7-B5A150853677}" destId="{02123BC5-F4D5-4F0D-93FF-D4576C2E6A71}" srcOrd="4" destOrd="0" presId="urn:microsoft.com/office/officeart/2009/layout/CircleArrowProcess"/>
    <dgm:cxn modelId="{152026FC-43D8-422A-99C0-6573D52DABAB}" type="presParOf" srcId="{02123BC5-F4D5-4F0D-93FF-D4576C2E6A71}" destId="{FAADDC08-E112-42F9-8196-F86AC2668F0B}" srcOrd="0" destOrd="0" presId="urn:microsoft.com/office/officeart/2009/layout/CircleArrowProcess"/>
    <dgm:cxn modelId="{0E9DEBD3-AC63-4B75-9764-40D7D870E023}" type="presParOf" srcId="{1D700079-7EF7-498B-87F7-B5A150853677}" destId="{835304ED-3437-42AC-A86C-31D01EF999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4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Y="141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984EBE56-B747-4A06-815E-735558A1ABF6}" type="presOf" srcId="{63A9581D-FCD8-45C0-9DE1-AF7F38E3806C}" destId="{E5D321B7-8ABF-452E-B825-61F3E15BFA6D}" srcOrd="0" destOrd="0" presId="urn:microsoft.com/office/officeart/2005/8/layout/hProcess3"/>
    <dgm:cxn modelId="{91A3E6AE-343D-43C4-ADCC-9655EA9EB039}" type="presOf" srcId="{85DBC80F-50E8-4966-917A-5B6B87B78E27}" destId="{AD4CB5C4-3F9E-4ED6-A659-AA5919B19372}" srcOrd="0" destOrd="0" presId="urn:microsoft.com/office/officeart/2005/8/layout/hProcess3"/>
    <dgm:cxn modelId="{F6C3F5E8-FFC5-4D9E-9030-79FA7F70E2F4}" type="presParOf" srcId="{AD4CB5C4-3F9E-4ED6-A659-AA5919B19372}" destId="{6F477CC3-8494-444B-8E14-AF8A334840D1}" srcOrd="0" destOrd="0" presId="urn:microsoft.com/office/officeart/2005/8/layout/hProcess3"/>
    <dgm:cxn modelId="{E1E9655D-92DF-47CE-B14B-0440F1A972D6}" type="presParOf" srcId="{AD4CB5C4-3F9E-4ED6-A659-AA5919B19372}" destId="{D6EB0D8F-DCD8-4C5F-B78E-2809473C43D9}" srcOrd="1" destOrd="0" presId="urn:microsoft.com/office/officeart/2005/8/layout/hProcess3"/>
    <dgm:cxn modelId="{C46AD2D0-FB75-4797-9633-3EB65810C6DE}" type="presParOf" srcId="{D6EB0D8F-DCD8-4C5F-B78E-2809473C43D9}" destId="{442EE956-BF9B-4ED1-B6D9-F4214D2FDB5B}" srcOrd="0" destOrd="0" presId="urn:microsoft.com/office/officeart/2005/8/layout/hProcess3"/>
    <dgm:cxn modelId="{63FE1319-55FB-4AD5-8F63-4D3343AB26A3}" type="presParOf" srcId="{D6EB0D8F-DCD8-4C5F-B78E-2809473C43D9}" destId="{714E4A0F-6136-4D6D-A0F9-E49D01FCD268}" srcOrd="1" destOrd="0" presId="urn:microsoft.com/office/officeart/2005/8/layout/hProcess3"/>
    <dgm:cxn modelId="{F261A490-44CB-42C2-AC31-8F260DA6812D}" type="presParOf" srcId="{714E4A0F-6136-4D6D-A0F9-E49D01FCD268}" destId="{8C2BFA1F-08EB-4915-B5DD-B235A4BABFCA}" srcOrd="0" destOrd="0" presId="urn:microsoft.com/office/officeart/2005/8/layout/hProcess3"/>
    <dgm:cxn modelId="{4A10719A-F666-49D0-8AC3-0E68942BBC2C}" type="presParOf" srcId="{714E4A0F-6136-4D6D-A0F9-E49D01FCD268}" destId="{E5D321B7-8ABF-452E-B825-61F3E15BFA6D}" srcOrd="1" destOrd="0" presId="urn:microsoft.com/office/officeart/2005/8/layout/hProcess3"/>
    <dgm:cxn modelId="{B99EE3A2-750C-4296-9684-D9AF4A33A271}" type="presParOf" srcId="{714E4A0F-6136-4D6D-A0F9-E49D01FCD268}" destId="{B302DAB0-FDDF-40FE-A5D2-74AC2C8D65A9}" srcOrd="2" destOrd="0" presId="urn:microsoft.com/office/officeart/2005/8/layout/hProcess3"/>
    <dgm:cxn modelId="{25EB96D7-62F0-4CCD-9AD9-BFF79F6C15FC}" type="presParOf" srcId="{714E4A0F-6136-4D6D-A0F9-E49D01FCD268}" destId="{064F8B0E-A339-4E85-A5B0-7AF94C30FB70}" srcOrd="3" destOrd="0" presId="urn:microsoft.com/office/officeart/2005/8/layout/hProcess3"/>
    <dgm:cxn modelId="{6C911E1F-D70F-4E1E-917D-F0D9268C7F82}" type="presParOf" srcId="{D6EB0D8F-DCD8-4C5F-B78E-2809473C43D9}" destId="{18164CA7-833F-4089-801D-3B91CEF21073}" srcOrd="2" destOrd="0" presId="urn:microsoft.com/office/officeart/2005/8/layout/hProcess3"/>
    <dgm:cxn modelId="{8D13C619-25D4-4E74-BC17-EB52CB709ED2}" type="presParOf" srcId="{D6EB0D8F-DCD8-4C5F-B78E-2809473C43D9}" destId="{B7DC25EF-2FF7-4F47-A50A-7D947EE013C8}" srcOrd="3" destOrd="0" presId="urn:microsoft.com/office/officeart/2005/8/layout/hProcess3"/>
    <dgm:cxn modelId="{D7EBC772-DC3E-4051-9068-AA7A508E7AD1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4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Межбюджетные трансферты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1C8201A3-2376-41E6-8BF1-74F5C6008EE1}" type="presOf" srcId="{63A9581D-FCD8-45C0-9DE1-AF7F38E3806C}" destId="{E5D321B7-8ABF-452E-B825-61F3E15BFA6D}" srcOrd="0" destOrd="0" presId="urn:microsoft.com/office/officeart/2005/8/layout/hProcess3"/>
    <dgm:cxn modelId="{B0DDC20F-F9D5-4DDA-BCC0-9099D94B24D7}" type="presOf" srcId="{85DBC80F-50E8-4966-917A-5B6B87B78E27}" destId="{AD4CB5C4-3F9E-4ED6-A659-AA5919B19372}" srcOrd="0" destOrd="0" presId="urn:microsoft.com/office/officeart/2005/8/layout/hProcess3"/>
    <dgm:cxn modelId="{F184462E-C4D8-4A28-AD90-244DFA955991}" type="presParOf" srcId="{AD4CB5C4-3F9E-4ED6-A659-AA5919B19372}" destId="{6F477CC3-8494-444B-8E14-AF8A334840D1}" srcOrd="0" destOrd="0" presId="urn:microsoft.com/office/officeart/2005/8/layout/hProcess3"/>
    <dgm:cxn modelId="{2C62C3F9-744E-4F8E-8F2D-7547BF498114}" type="presParOf" srcId="{AD4CB5C4-3F9E-4ED6-A659-AA5919B19372}" destId="{D6EB0D8F-DCD8-4C5F-B78E-2809473C43D9}" srcOrd="1" destOrd="0" presId="urn:microsoft.com/office/officeart/2005/8/layout/hProcess3"/>
    <dgm:cxn modelId="{68921575-44C0-41A0-BE35-2115275A3714}" type="presParOf" srcId="{D6EB0D8F-DCD8-4C5F-B78E-2809473C43D9}" destId="{442EE956-BF9B-4ED1-B6D9-F4214D2FDB5B}" srcOrd="0" destOrd="0" presId="urn:microsoft.com/office/officeart/2005/8/layout/hProcess3"/>
    <dgm:cxn modelId="{772E2711-C605-4DC1-8BB5-F70ACF15BB79}" type="presParOf" srcId="{D6EB0D8F-DCD8-4C5F-B78E-2809473C43D9}" destId="{714E4A0F-6136-4D6D-A0F9-E49D01FCD268}" srcOrd="1" destOrd="0" presId="urn:microsoft.com/office/officeart/2005/8/layout/hProcess3"/>
    <dgm:cxn modelId="{699E2658-4A12-4B25-AAC6-AC83F75EF524}" type="presParOf" srcId="{714E4A0F-6136-4D6D-A0F9-E49D01FCD268}" destId="{8C2BFA1F-08EB-4915-B5DD-B235A4BABFCA}" srcOrd="0" destOrd="0" presId="urn:microsoft.com/office/officeart/2005/8/layout/hProcess3"/>
    <dgm:cxn modelId="{C3CF5BD8-8EDF-45EC-AEA0-7980851C69A1}" type="presParOf" srcId="{714E4A0F-6136-4D6D-A0F9-E49D01FCD268}" destId="{E5D321B7-8ABF-452E-B825-61F3E15BFA6D}" srcOrd="1" destOrd="0" presId="urn:microsoft.com/office/officeart/2005/8/layout/hProcess3"/>
    <dgm:cxn modelId="{F79347DD-246B-49D2-B3D3-B91D4E5B4C1B}" type="presParOf" srcId="{714E4A0F-6136-4D6D-A0F9-E49D01FCD268}" destId="{B302DAB0-FDDF-40FE-A5D2-74AC2C8D65A9}" srcOrd="2" destOrd="0" presId="urn:microsoft.com/office/officeart/2005/8/layout/hProcess3"/>
    <dgm:cxn modelId="{1079D6E1-A01A-4D7E-901B-DC95902C00CA}" type="presParOf" srcId="{714E4A0F-6136-4D6D-A0F9-E49D01FCD268}" destId="{064F8B0E-A339-4E85-A5B0-7AF94C30FB70}" srcOrd="3" destOrd="0" presId="urn:microsoft.com/office/officeart/2005/8/layout/hProcess3"/>
    <dgm:cxn modelId="{9856D67E-BADE-47A4-BA65-96D16D3F7F5D}" type="presParOf" srcId="{D6EB0D8F-DCD8-4C5F-B78E-2809473C43D9}" destId="{18164CA7-833F-4089-801D-3B91CEF21073}" srcOrd="2" destOrd="0" presId="urn:microsoft.com/office/officeart/2005/8/layout/hProcess3"/>
    <dgm:cxn modelId="{A277BD67-20C8-480E-BEB6-256E0D83A43B}" type="presParOf" srcId="{D6EB0D8F-DCD8-4C5F-B78E-2809473C43D9}" destId="{B7DC25EF-2FF7-4F47-A50A-7D947EE013C8}" srcOrd="3" destOrd="0" presId="urn:microsoft.com/office/officeart/2005/8/layout/hProcess3"/>
    <dgm:cxn modelId="{F56E607E-CE29-4B3A-B1D8-51FC416C5BD3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Общегосударственные вопросы 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FBA194F2-E8C3-43F4-A04C-3417D5BD2778}" type="presOf" srcId="{85DBC80F-50E8-4966-917A-5B6B87B78E27}" destId="{AD4CB5C4-3F9E-4ED6-A659-AA5919B19372}" srcOrd="0" destOrd="0" presId="urn:microsoft.com/office/officeart/2005/8/layout/hProcess3"/>
    <dgm:cxn modelId="{848D3F75-8C4F-442E-A2A1-16D8DEC98EC7}" type="presOf" srcId="{63A9581D-FCD8-45C0-9DE1-AF7F38E3806C}" destId="{E5D321B7-8ABF-452E-B825-61F3E15BFA6D}" srcOrd="0" destOrd="0" presId="urn:microsoft.com/office/officeart/2005/8/layout/hProcess3"/>
    <dgm:cxn modelId="{FE2BE7CD-A2A0-4760-A096-EF84B4F26D91}" type="presParOf" srcId="{AD4CB5C4-3F9E-4ED6-A659-AA5919B19372}" destId="{6F477CC3-8494-444B-8E14-AF8A334840D1}" srcOrd="0" destOrd="0" presId="urn:microsoft.com/office/officeart/2005/8/layout/hProcess3"/>
    <dgm:cxn modelId="{8F357CB1-FF49-4A6C-BF23-3220A3270C6C}" type="presParOf" srcId="{AD4CB5C4-3F9E-4ED6-A659-AA5919B19372}" destId="{D6EB0D8F-DCD8-4C5F-B78E-2809473C43D9}" srcOrd="1" destOrd="0" presId="urn:microsoft.com/office/officeart/2005/8/layout/hProcess3"/>
    <dgm:cxn modelId="{39BAC9B4-E2A1-496D-BC4E-B5C794737873}" type="presParOf" srcId="{D6EB0D8F-DCD8-4C5F-B78E-2809473C43D9}" destId="{442EE956-BF9B-4ED1-B6D9-F4214D2FDB5B}" srcOrd="0" destOrd="0" presId="urn:microsoft.com/office/officeart/2005/8/layout/hProcess3"/>
    <dgm:cxn modelId="{0C555C7B-F23B-4A93-B811-1952C1417B4B}" type="presParOf" srcId="{D6EB0D8F-DCD8-4C5F-B78E-2809473C43D9}" destId="{714E4A0F-6136-4D6D-A0F9-E49D01FCD268}" srcOrd="1" destOrd="0" presId="urn:microsoft.com/office/officeart/2005/8/layout/hProcess3"/>
    <dgm:cxn modelId="{353DBAD1-AFD7-4740-8378-7053BE4BDF15}" type="presParOf" srcId="{714E4A0F-6136-4D6D-A0F9-E49D01FCD268}" destId="{8C2BFA1F-08EB-4915-B5DD-B235A4BABFCA}" srcOrd="0" destOrd="0" presId="urn:microsoft.com/office/officeart/2005/8/layout/hProcess3"/>
    <dgm:cxn modelId="{960DBCF6-03AD-42B2-B3A7-941E3A51E990}" type="presParOf" srcId="{714E4A0F-6136-4D6D-A0F9-E49D01FCD268}" destId="{E5D321B7-8ABF-452E-B825-61F3E15BFA6D}" srcOrd="1" destOrd="0" presId="urn:microsoft.com/office/officeart/2005/8/layout/hProcess3"/>
    <dgm:cxn modelId="{CE543B15-252B-4FA3-8AA6-843C26F3F49E}" type="presParOf" srcId="{714E4A0F-6136-4D6D-A0F9-E49D01FCD268}" destId="{B302DAB0-FDDF-40FE-A5D2-74AC2C8D65A9}" srcOrd="2" destOrd="0" presId="urn:microsoft.com/office/officeart/2005/8/layout/hProcess3"/>
    <dgm:cxn modelId="{21A70C66-1067-4ED0-B7D6-4E74ED590CE3}" type="presParOf" srcId="{714E4A0F-6136-4D6D-A0F9-E49D01FCD268}" destId="{064F8B0E-A339-4E85-A5B0-7AF94C30FB70}" srcOrd="3" destOrd="0" presId="urn:microsoft.com/office/officeart/2005/8/layout/hProcess3"/>
    <dgm:cxn modelId="{BD7AE4AB-B027-4B6D-89EB-2A89BC699779}" type="presParOf" srcId="{D6EB0D8F-DCD8-4C5F-B78E-2809473C43D9}" destId="{18164CA7-833F-4089-801D-3B91CEF21073}" srcOrd="2" destOrd="0" presId="urn:microsoft.com/office/officeart/2005/8/layout/hProcess3"/>
    <dgm:cxn modelId="{AEE83590-2DB0-4A8A-AF30-06EFD87B2C45}" type="presParOf" srcId="{D6EB0D8F-DCD8-4C5F-B78E-2809473C43D9}" destId="{B7DC25EF-2FF7-4F47-A50A-7D947EE013C8}" srcOrd="3" destOrd="0" presId="urn:microsoft.com/office/officeart/2005/8/layout/hProcess3"/>
    <dgm:cxn modelId="{3B5FBD25-A878-4956-988B-EF93817A9E83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безопасность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FCA06A68-3FA7-4113-BC98-8F61A58F8B25}" type="presOf" srcId="{63A9581D-FCD8-45C0-9DE1-AF7F38E3806C}" destId="{E5D321B7-8ABF-452E-B825-61F3E15BFA6D}" srcOrd="0" destOrd="0" presId="urn:microsoft.com/office/officeart/2005/8/layout/hProcess3"/>
    <dgm:cxn modelId="{E14F1D41-14C5-4BD4-A076-9CA57D23D6A6}" type="presOf" srcId="{85DBC80F-50E8-4966-917A-5B6B87B78E27}" destId="{AD4CB5C4-3F9E-4ED6-A659-AA5919B19372}" srcOrd="0" destOrd="0" presId="urn:microsoft.com/office/officeart/2005/8/layout/hProcess3"/>
    <dgm:cxn modelId="{5BEE86AE-204C-4ADA-BBCA-9FB0D3E1A051}" type="presParOf" srcId="{AD4CB5C4-3F9E-4ED6-A659-AA5919B19372}" destId="{6F477CC3-8494-444B-8E14-AF8A334840D1}" srcOrd="0" destOrd="0" presId="urn:microsoft.com/office/officeart/2005/8/layout/hProcess3"/>
    <dgm:cxn modelId="{6F313253-D4F3-41F3-8CF3-E9A9D6573886}" type="presParOf" srcId="{AD4CB5C4-3F9E-4ED6-A659-AA5919B19372}" destId="{D6EB0D8F-DCD8-4C5F-B78E-2809473C43D9}" srcOrd="1" destOrd="0" presId="urn:microsoft.com/office/officeart/2005/8/layout/hProcess3"/>
    <dgm:cxn modelId="{F6120082-624A-47AE-8DEE-7A7754ADC83F}" type="presParOf" srcId="{D6EB0D8F-DCD8-4C5F-B78E-2809473C43D9}" destId="{442EE956-BF9B-4ED1-B6D9-F4214D2FDB5B}" srcOrd="0" destOrd="0" presId="urn:microsoft.com/office/officeart/2005/8/layout/hProcess3"/>
    <dgm:cxn modelId="{B8715DE0-B123-4BA1-8A9E-8995D830A465}" type="presParOf" srcId="{D6EB0D8F-DCD8-4C5F-B78E-2809473C43D9}" destId="{714E4A0F-6136-4D6D-A0F9-E49D01FCD268}" srcOrd="1" destOrd="0" presId="urn:microsoft.com/office/officeart/2005/8/layout/hProcess3"/>
    <dgm:cxn modelId="{14909EED-F826-42E7-AD76-8767A4BD792E}" type="presParOf" srcId="{714E4A0F-6136-4D6D-A0F9-E49D01FCD268}" destId="{8C2BFA1F-08EB-4915-B5DD-B235A4BABFCA}" srcOrd="0" destOrd="0" presId="urn:microsoft.com/office/officeart/2005/8/layout/hProcess3"/>
    <dgm:cxn modelId="{B0900FF2-4BFB-42C3-AEB4-DA302FF884CE}" type="presParOf" srcId="{714E4A0F-6136-4D6D-A0F9-E49D01FCD268}" destId="{E5D321B7-8ABF-452E-B825-61F3E15BFA6D}" srcOrd="1" destOrd="0" presId="urn:microsoft.com/office/officeart/2005/8/layout/hProcess3"/>
    <dgm:cxn modelId="{BF2370E4-9476-4BDD-8DCE-457F2B10791E}" type="presParOf" srcId="{714E4A0F-6136-4D6D-A0F9-E49D01FCD268}" destId="{B302DAB0-FDDF-40FE-A5D2-74AC2C8D65A9}" srcOrd="2" destOrd="0" presId="urn:microsoft.com/office/officeart/2005/8/layout/hProcess3"/>
    <dgm:cxn modelId="{CEA1CAEC-E6E1-4AAE-9C63-1CF25D0D051C}" type="presParOf" srcId="{714E4A0F-6136-4D6D-A0F9-E49D01FCD268}" destId="{064F8B0E-A339-4E85-A5B0-7AF94C30FB70}" srcOrd="3" destOrd="0" presId="urn:microsoft.com/office/officeart/2005/8/layout/hProcess3"/>
    <dgm:cxn modelId="{3563A1E0-7F77-4C6A-97BC-4D2E9CB65CB9}" type="presParOf" srcId="{D6EB0D8F-DCD8-4C5F-B78E-2809473C43D9}" destId="{18164CA7-833F-4089-801D-3B91CEF21073}" srcOrd="2" destOrd="0" presId="urn:microsoft.com/office/officeart/2005/8/layout/hProcess3"/>
    <dgm:cxn modelId="{906EA356-151E-47B6-B4CD-AC8E267E7BA6}" type="presParOf" srcId="{D6EB0D8F-DCD8-4C5F-B78E-2809473C43D9}" destId="{B7DC25EF-2FF7-4F47-A50A-7D947EE013C8}" srcOrd="3" destOrd="0" presId="urn:microsoft.com/office/officeart/2005/8/layout/hProcess3"/>
    <dgm:cxn modelId="{9655CC89-0076-4CFB-B3C9-12E3C13CCB2B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Физическая культура и спорт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6E7DDEEF-16CD-4884-A539-5132767DCB23}" type="presOf" srcId="{85DBC80F-50E8-4966-917A-5B6B87B78E27}" destId="{AD4CB5C4-3F9E-4ED6-A659-AA5919B19372}" srcOrd="0" destOrd="0" presId="urn:microsoft.com/office/officeart/2005/8/layout/hProcess3"/>
    <dgm:cxn modelId="{DA476340-F393-4318-89CF-BF49AB89B6E6}" type="presOf" srcId="{63A9581D-FCD8-45C0-9DE1-AF7F38E3806C}" destId="{E5D321B7-8ABF-452E-B825-61F3E15BFA6D}" srcOrd="0" destOrd="0" presId="urn:microsoft.com/office/officeart/2005/8/layout/hProcess3"/>
    <dgm:cxn modelId="{36E5E5C0-A591-49CE-9D99-8D53378CA265}" type="presParOf" srcId="{AD4CB5C4-3F9E-4ED6-A659-AA5919B19372}" destId="{6F477CC3-8494-444B-8E14-AF8A334840D1}" srcOrd="0" destOrd="0" presId="urn:microsoft.com/office/officeart/2005/8/layout/hProcess3"/>
    <dgm:cxn modelId="{91BA6804-E009-4A02-91A4-5577EA053ECA}" type="presParOf" srcId="{AD4CB5C4-3F9E-4ED6-A659-AA5919B19372}" destId="{D6EB0D8F-DCD8-4C5F-B78E-2809473C43D9}" srcOrd="1" destOrd="0" presId="urn:microsoft.com/office/officeart/2005/8/layout/hProcess3"/>
    <dgm:cxn modelId="{ACA1BA0B-D1B6-4D0D-A835-D9FA7CB14669}" type="presParOf" srcId="{D6EB0D8F-DCD8-4C5F-B78E-2809473C43D9}" destId="{442EE956-BF9B-4ED1-B6D9-F4214D2FDB5B}" srcOrd="0" destOrd="0" presId="urn:microsoft.com/office/officeart/2005/8/layout/hProcess3"/>
    <dgm:cxn modelId="{48374272-1097-4AFD-82D1-B8CAF23876E4}" type="presParOf" srcId="{D6EB0D8F-DCD8-4C5F-B78E-2809473C43D9}" destId="{714E4A0F-6136-4D6D-A0F9-E49D01FCD268}" srcOrd="1" destOrd="0" presId="urn:microsoft.com/office/officeart/2005/8/layout/hProcess3"/>
    <dgm:cxn modelId="{BAFF6830-95FD-4BAF-A0AE-F2731BC27BE2}" type="presParOf" srcId="{714E4A0F-6136-4D6D-A0F9-E49D01FCD268}" destId="{8C2BFA1F-08EB-4915-B5DD-B235A4BABFCA}" srcOrd="0" destOrd="0" presId="urn:microsoft.com/office/officeart/2005/8/layout/hProcess3"/>
    <dgm:cxn modelId="{323383FB-E430-4F1B-AD65-18ED6FA338DB}" type="presParOf" srcId="{714E4A0F-6136-4D6D-A0F9-E49D01FCD268}" destId="{E5D321B7-8ABF-452E-B825-61F3E15BFA6D}" srcOrd="1" destOrd="0" presId="urn:microsoft.com/office/officeart/2005/8/layout/hProcess3"/>
    <dgm:cxn modelId="{0233DC28-A277-4182-A60A-24F7EF86906D}" type="presParOf" srcId="{714E4A0F-6136-4D6D-A0F9-E49D01FCD268}" destId="{B302DAB0-FDDF-40FE-A5D2-74AC2C8D65A9}" srcOrd="2" destOrd="0" presId="urn:microsoft.com/office/officeart/2005/8/layout/hProcess3"/>
    <dgm:cxn modelId="{C0357B17-F9F1-4909-9850-CCBB7C05FDA9}" type="presParOf" srcId="{714E4A0F-6136-4D6D-A0F9-E49D01FCD268}" destId="{064F8B0E-A339-4E85-A5B0-7AF94C30FB70}" srcOrd="3" destOrd="0" presId="urn:microsoft.com/office/officeart/2005/8/layout/hProcess3"/>
    <dgm:cxn modelId="{AB4F1EFD-1B03-4B80-B5B8-1ECEE46DE944}" type="presParOf" srcId="{D6EB0D8F-DCD8-4C5F-B78E-2809473C43D9}" destId="{18164CA7-833F-4089-801D-3B91CEF21073}" srcOrd="2" destOrd="0" presId="urn:microsoft.com/office/officeart/2005/8/layout/hProcess3"/>
    <dgm:cxn modelId="{21F2EFBB-9FFA-405F-B107-A38AC072BD53}" type="presParOf" srcId="{D6EB0D8F-DCD8-4C5F-B78E-2809473C43D9}" destId="{B7DC25EF-2FF7-4F47-A50A-7D947EE013C8}" srcOrd="3" destOrd="0" presId="urn:microsoft.com/office/officeart/2005/8/layout/hProcess3"/>
    <dgm:cxn modelId="{31C85F52-284A-4D82-8F77-4DEE661B93F6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Культура, кинематография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88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/>
      <dgm:spPr/>
      <dgm:t>
        <a:bodyPr/>
        <a:lstStyle/>
        <a:p>
          <a:endParaRPr lang="ru-RU"/>
        </a:p>
      </dgm:t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6606581C-B151-48C9-80D3-8723077E4C25}" type="presOf" srcId="{85DBC80F-50E8-4966-917A-5B6B87B78E27}" destId="{AD4CB5C4-3F9E-4ED6-A659-AA5919B19372}" srcOrd="0" destOrd="0" presId="urn:microsoft.com/office/officeart/2005/8/layout/hProcess3"/>
    <dgm:cxn modelId="{A9B78556-875C-4449-8546-C9CE7B6F338D}" type="presOf" srcId="{63A9581D-FCD8-45C0-9DE1-AF7F38E3806C}" destId="{E5D321B7-8ABF-452E-B825-61F3E15BFA6D}" srcOrd="0" destOrd="0" presId="urn:microsoft.com/office/officeart/2005/8/layout/hProcess3"/>
    <dgm:cxn modelId="{945ECDFB-353F-4CDC-9A96-4D68B25A50D2}" type="presParOf" srcId="{AD4CB5C4-3F9E-4ED6-A659-AA5919B19372}" destId="{6F477CC3-8494-444B-8E14-AF8A334840D1}" srcOrd="0" destOrd="0" presId="urn:microsoft.com/office/officeart/2005/8/layout/hProcess3"/>
    <dgm:cxn modelId="{DE21F443-46BC-4C0A-B9F8-02C692E263C5}" type="presParOf" srcId="{AD4CB5C4-3F9E-4ED6-A659-AA5919B19372}" destId="{D6EB0D8F-DCD8-4C5F-B78E-2809473C43D9}" srcOrd="1" destOrd="0" presId="urn:microsoft.com/office/officeart/2005/8/layout/hProcess3"/>
    <dgm:cxn modelId="{4825A7D5-AD5F-46AA-AE2E-F31C721E5DBE}" type="presParOf" srcId="{D6EB0D8F-DCD8-4C5F-B78E-2809473C43D9}" destId="{442EE956-BF9B-4ED1-B6D9-F4214D2FDB5B}" srcOrd="0" destOrd="0" presId="urn:microsoft.com/office/officeart/2005/8/layout/hProcess3"/>
    <dgm:cxn modelId="{5A3554EF-865D-48D4-BA88-F248A3D90CE2}" type="presParOf" srcId="{D6EB0D8F-DCD8-4C5F-B78E-2809473C43D9}" destId="{714E4A0F-6136-4D6D-A0F9-E49D01FCD268}" srcOrd="1" destOrd="0" presId="urn:microsoft.com/office/officeart/2005/8/layout/hProcess3"/>
    <dgm:cxn modelId="{44C4A4A9-0796-4005-B14F-B9157F8D9984}" type="presParOf" srcId="{714E4A0F-6136-4D6D-A0F9-E49D01FCD268}" destId="{8C2BFA1F-08EB-4915-B5DD-B235A4BABFCA}" srcOrd="0" destOrd="0" presId="urn:microsoft.com/office/officeart/2005/8/layout/hProcess3"/>
    <dgm:cxn modelId="{65FF28BC-163D-4E44-829B-5BFC40C4AC79}" type="presParOf" srcId="{714E4A0F-6136-4D6D-A0F9-E49D01FCD268}" destId="{E5D321B7-8ABF-452E-B825-61F3E15BFA6D}" srcOrd="1" destOrd="0" presId="urn:microsoft.com/office/officeart/2005/8/layout/hProcess3"/>
    <dgm:cxn modelId="{4ED87FA4-5616-422E-8EBF-D6DA10038C39}" type="presParOf" srcId="{714E4A0F-6136-4D6D-A0F9-E49D01FCD268}" destId="{B302DAB0-FDDF-40FE-A5D2-74AC2C8D65A9}" srcOrd="2" destOrd="0" presId="urn:microsoft.com/office/officeart/2005/8/layout/hProcess3"/>
    <dgm:cxn modelId="{FB5228F6-5C53-4363-B979-72808A31D918}" type="presParOf" srcId="{714E4A0F-6136-4D6D-A0F9-E49D01FCD268}" destId="{064F8B0E-A339-4E85-A5B0-7AF94C30FB70}" srcOrd="3" destOrd="0" presId="urn:microsoft.com/office/officeart/2005/8/layout/hProcess3"/>
    <dgm:cxn modelId="{883E75BE-BC73-4472-B79E-62F0424ADA7E}" type="presParOf" srcId="{D6EB0D8F-DCD8-4C5F-B78E-2809473C43D9}" destId="{18164CA7-833F-4089-801D-3B91CEF21073}" srcOrd="2" destOrd="0" presId="urn:microsoft.com/office/officeart/2005/8/layout/hProcess3"/>
    <dgm:cxn modelId="{7FFD9F26-4E61-42EA-8172-DA699527C926}" type="presParOf" srcId="{D6EB0D8F-DCD8-4C5F-B78E-2809473C43D9}" destId="{B7DC25EF-2FF7-4F47-A50A-7D947EE013C8}" srcOrd="3" destOrd="0" presId="urn:microsoft.com/office/officeart/2005/8/layout/hProcess3"/>
    <dgm:cxn modelId="{5E502D8E-897F-4446-9173-3486045A7779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9672E-22C1-434D-AD1D-3FAC8A924B88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A23143-C4D9-423C-B6DF-86071278A622}">
      <dgm:prSet phldrT="[Текст]" custT="1"/>
      <dgm:spPr/>
      <dgm:t>
        <a:bodyPr/>
        <a:lstStyle/>
        <a:p>
          <a:r>
            <a:rPr lang="ru-RU" sz="1050" dirty="0"/>
            <a:t>Публичные слушания по проекту бюджета на очередной год и плановый период </a:t>
          </a:r>
          <a:r>
            <a:rPr lang="ru-RU" sz="1400" b="1" dirty="0" smtClean="0"/>
            <a:t>(декабрь)</a:t>
          </a:r>
          <a:endParaRPr lang="ru-RU" sz="1400" b="1" dirty="0"/>
        </a:p>
      </dgm:t>
    </dgm:pt>
    <dgm:pt modelId="{3142F171-C229-4B64-8AD9-942B2E7437C5}" type="parTrans" cxnId="{65C22FBA-73F5-49F8-913A-1091E9EBF5CD}">
      <dgm:prSet/>
      <dgm:spPr/>
      <dgm:t>
        <a:bodyPr/>
        <a:lstStyle/>
        <a:p>
          <a:endParaRPr lang="ru-RU"/>
        </a:p>
      </dgm:t>
    </dgm:pt>
    <dgm:pt modelId="{255762E9-EAE9-4AC5-901F-69E6B08E5FC2}" type="sibTrans" cxnId="{65C22FBA-73F5-49F8-913A-1091E9EBF5CD}">
      <dgm:prSet/>
      <dgm:spPr/>
      <dgm:t>
        <a:bodyPr/>
        <a:lstStyle/>
        <a:p>
          <a:endParaRPr lang="ru-RU"/>
        </a:p>
      </dgm:t>
    </dgm:pt>
    <dgm:pt modelId="{62C8B282-19DA-49D9-90E5-6C619490DD6A}">
      <dgm:prSet phldrT="[Текст]" custT="1"/>
      <dgm:spPr/>
      <dgm:t>
        <a:bodyPr/>
        <a:lstStyle/>
        <a:p>
          <a:r>
            <a:rPr lang="ru-RU" sz="1050" dirty="0"/>
            <a:t>Рассмотрение проекта бюджета Советом депутатов МО </a:t>
          </a:r>
          <a:r>
            <a:rPr lang="ru-RU" sz="1050" dirty="0" smtClean="0"/>
            <a:t> </a:t>
          </a:r>
          <a:r>
            <a:rPr lang="ru-RU" sz="1050" dirty="0" err="1" smtClean="0"/>
            <a:t>Усть-Лабинский</a:t>
          </a:r>
          <a:r>
            <a:rPr lang="ru-RU" sz="1050" dirty="0" smtClean="0"/>
            <a:t> </a:t>
          </a:r>
          <a:r>
            <a:rPr lang="ru-RU" sz="1050" dirty="0"/>
            <a:t>район </a:t>
          </a:r>
        </a:p>
        <a:p>
          <a:r>
            <a:rPr lang="ru-RU" sz="1400" b="1" dirty="0"/>
            <a:t>(ноябрь-декабрь)</a:t>
          </a:r>
        </a:p>
      </dgm:t>
    </dgm:pt>
    <dgm:pt modelId="{1F3F69EF-F165-4ED2-BBB6-91F8A5C37FA5}" type="parTrans" cxnId="{FC220303-A2DA-449B-8F7A-EB8C6124284F}">
      <dgm:prSet/>
      <dgm:spPr/>
      <dgm:t>
        <a:bodyPr/>
        <a:lstStyle/>
        <a:p>
          <a:endParaRPr lang="ru-RU"/>
        </a:p>
      </dgm:t>
    </dgm:pt>
    <dgm:pt modelId="{8F139727-F7A5-4477-A182-36D30093C7B8}" type="sibTrans" cxnId="{FC220303-A2DA-449B-8F7A-EB8C6124284F}">
      <dgm:prSet/>
      <dgm:spPr/>
      <dgm:t>
        <a:bodyPr/>
        <a:lstStyle/>
        <a:p>
          <a:endParaRPr lang="ru-RU"/>
        </a:p>
      </dgm:t>
    </dgm:pt>
    <dgm:pt modelId="{4809F332-F172-4CC5-915A-39B5579106BC}">
      <dgm:prSet custT="1"/>
      <dgm:spPr/>
      <dgm:t>
        <a:bodyPr/>
        <a:lstStyle/>
        <a:p>
          <a:r>
            <a:rPr lang="ru-RU" sz="1050"/>
            <a:t>Утверждение бюджета на очередной год и плановый период </a:t>
          </a:r>
          <a:r>
            <a:rPr lang="ru-RU" sz="1050" b="1"/>
            <a:t>(</a:t>
          </a:r>
          <a:r>
            <a:rPr lang="ru-RU" sz="1400" b="1"/>
            <a:t>декабрь)</a:t>
          </a:r>
          <a:endParaRPr lang="ru-RU" sz="1400" b="1" dirty="0"/>
        </a:p>
      </dgm:t>
    </dgm:pt>
    <dgm:pt modelId="{2392B18C-27EF-4EC6-8D12-72C967924449}" type="parTrans" cxnId="{B85CECF9-0475-4153-B8C1-0AF72E2ABB8D}">
      <dgm:prSet/>
      <dgm:spPr/>
      <dgm:t>
        <a:bodyPr/>
        <a:lstStyle/>
        <a:p>
          <a:endParaRPr lang="ru-RU"/>
        </a:p>
      </dgm:t>
    </dgm:pt>
    <dgm:pt modelId="{94579970-0E34-48EC-B438-CF79A288EA4A}" type="sibTrans" cxnId="{B85CECF9-0475-4153-B8C1-0AF72E2ABB8D}">
      <dgm:prSet/>
      <dgm:spPr/>
      <dgm:t>
        <a:bodyPr/>
        <a:lstStyle/>
        <a:p>
          <a:endParaRPr lang="ru-RU"/>
        </a:p>
      </dgm:t>
    </dgm:pt>
    <dgm:pt modelId="{11400F8D-7151-4F9E-810A-F039FF3EBAE3}">
      <dgm:prSet custT="1"/>
      <dgm:spPr/>
      <dgm:t>
        <a:bodyPr/>
        <a:lstStyle/>
        <a:p>
          <a:r>
            <a:rPr lang="ru-RU" sz="1050"/>
            <a:t>     Исполнение бюджета в текущем году </a:t>
          </a:r>
        </a:p>
        <a:p>
          <a:r>
            <a:rPr lang="ru-RU" sz="1400" b="1"/>
            <a:t>(январь-декабрь)</a:t>
          </a:r>
          <a:endParaRPr lang="ru-RU" sz="1400" b="1" dirty="0"/>
        </a:p>
      </dgm:t>
    </dgm:pt>
    <dgm:pt modelId="{057FC4A7-DD2F-4319-AB12-050C76742AB5}" type="parTrans" cxnId="{1844BA17-50FF-4796-A532-F1178FC6869B}">
      <dgm:prSet/>
      <dgm:spPr/>
      <dgm:t>
        <a:bodyPr/>
        <a:lstStyle/>
        <a:p>
          <a:endParaRPr lang="ru-RU"/>
        </a:p>
      </dgm:t>
    </dgm:pt>
    <dgm:pt modelId="{22DEFCE5-0322-4A87-8C0D-7CFD4020BEDA}" type="sibTrans" cxnId="{1844BA17-50FF-4796-A532-F1178FC6869B}">
      <dgm:prSet/>
      <dgm:spPr/>
      <dgm:t>
        <a:bodyPr/>
        <a:lstStyle/>
        <a:p>
          <a:endParaRPr lang="ru-RU"/>
        </a:p>
      </dgm:t>
    </dgm:pt>
    <dgm:pt modelId="{DA0F37F5-92D9-47A5-94C8-7105E75952EF}">
      <dgm:prSet custT="1"/>
      <dgm:spPr/>
      <dgm:t>
        <a:bodyPr/>
        <a:lstStyle/>
        <a:p>
          <a:r>
            <a:rPr lang="ru-RU" sz="1050" dirty="0"/>
            <a:t>Формирование отчета об исполнении бюджета за предыдущий год  </a:t>
          </a:r>
          <a:endParaRPr lang="ru-RU" sz="1050" dirty="0" smtClean="0"/>
        </a:p>
        <a:p>
          <a:r>
            <a:rPr lang="ru-RU" sz="1400" b="1" dirty="0" smtClean="0"/>
            <a:t>(</a:t>
          </a:r>
          <a:r>
            <a:rPr lang="ru-RU" sz="1400" b="1" dirty="0"/>
            <a:t>январь-март)</a:t>
          </a:r>
        </a:p>
      </dgm:t>
    </dgm:pt>
    <dgm:pt modelId="{23C55B67-53E9-4386-AA34-99B47257E9C7}" type="parTrans" cxnId="{D15853DE-B541-40F8-B33E-9815A65D7D92}">
      <dgm:prSet/>
      <dgm:spPr/>
      <dgm:t>
        <a:bodyPr/>
        <a:lstStyle/>
        <a:p>
          <a:endParaRPr lang="ru-RU"/>
        </a:p>
      </dgm:t>
    </dgm:pt>
    <dgm:pt modelId="{1CE9EF15-8B63-481A-A710-3BAC76B98439}" type="sibTrans" cxnId="{D15853DE-B541-40F8-B33E-9815A65D7D92}">
      <dgm:prSet/>
      <dgm:spPr/>
      <dgm:t>
        <a:bodyPr/>
        <a:lstStyle/>
        <a:p>
          <a:endParaRPr lang="ru-RU"/>
        </a:p>
      </dgm:t>
    </dgm:pt>
    <dgm:pt modelId="{8DB0FD79-2823-44FD-9806-9CBEF660BAF7}">
      <dgm:prSet phldrT="[Текст]" custT="1"/>
      <dgm:spPr/>
      <dgm:t>
        <a:bodyPr/>
        <a:lstStyle/>
        <a:p>
          <a:r>
            <a:rPr lang="ru-RU" sz="1050" dirty="0"/>
            <a:t>       Рассмотрение отчета об исполнении бюджета Советом депутатов </a:t>
          </a:r>
        </a:p>
        <a:p>
          <a:r>
            <a:rPr lang="ru-RU" sz="1400" b="1" dirty="0"/>
            <a:t>  (апрель-май)</a:t>
          </a:r>
        </a:p>
      </dgm:t>
    </dgm:pt>
    <dgm:pt modelId="{5FAB5373-2DE1-4046-A3F0-5A4A066703EB}" type="parTrans" cxnId="{CE981839-1DAD-4627-A2CE-17622476CEE2}">
      <dgm:prSet/>
      <dgm:spPr/>
      <dgm:t>
        <a:bodyPr/>
        <a:lstStyle/>
        <a:p>
          <a:endParaRPr lang="ru-RU"/>
        </a:p>
      </dgm:t>
    </dgm:pt>
    <dgm:pt modelId="{0D11D830-A045-4897-9455-689E12D55CB0}" type="sibTrans" cxnId="{CE981839-1DAD-4627-A2CE-17622476CEE2}">
      <dgm:prSet/>
      <dgm:spPr/>
      <dgm:t>
        <a:bodyPr/>
        <a:lstStyle/>
        <a:p>
          <a:endParaRPr lang="ru-RU"/>
        </a:p>
      </dgm:t>
    </dgm:pt>
    <dgm:pt modelId="{0BBA5E91-2E1B-45C7-B646-FC0F0B750488}">
      <dgm:prSet phldrT="[Текст]" custT="1"/>
      <dgm:spPr/>
      <dgm:t>
        <a:bodyPr/>
        <a:lstStyle/>
        <a:p>
          <a:r>
            <a:rPr lang="ru-RU" sz="1050" dirty="0"/>
            <a:t>Публичные слушания и утверждение отчета об исполнении бюджета </a:t>
          </a:r>
          <a:r>
            <a:rPr lang="ru-RU" sz="1400" b="1" dirty="0" smtClean="0"/>
            <a:t>(июнь)</a:t>
          </a:r>
          <a:endParaRPr lang="ru-RU" sz="1400" b="1" dirty="0"/>
        </a:p>
      </dgm:t>
    </dgm:pt>
    <dgm:pt modelId="{1979A9AC-EAF4-45FF-958E-1261C1EBC6C4}" type="parTrans" cxnId="{D8B23111-B29F-4B0F-B24A-CE9F9A4F4D4A}">
      <dgm:prSet/>
      <dgm:spPr/>
      <dgm:t>
        <a:bodyPr/>
        <a:lstStyle/>
        <a:p>
          <a:endParaRPr lang="ru-RU"/>
        </a:p>
      </dgm:t>
    </dgm:pt>
    <dgm:pt modelId="{7B3943A2-F969-41F4-8E27-CBC4F320CF62}" type="sibTrans" cxnId="{D8B23111-B29F-4B0F-B24A-CE9F9A4F4D4A}">
      <dgm:prSet/>
      <dgm:spPr/>
      <dgm:t>
        <a:bodyPr/>
        <a:lstStyle/>
        <a:p>
          <a:endParaRPr lang="ru-RU"/>
        </a:p>
      </dgm:t>
    </dgm:pt>
    <dgm:pt modelId="{69FB01AE-BE92-41F0-8FCE-0697E848500C}">
      <dgm:prSet phldrT="[Текст]" custT="1"/>
      <dgm:spPr/>
      <dgm:t>
        <a:bodyPr/>
        <a:lstStyle/>
        <a:p>
          <a:r>
            <a:rPr lang="ru-RU" sz="1050" dirty="0"/>
            <a:t>Составление проекта бюджета на очередной год и плановый период </a:t>
          </a:r>
          <a:endParaRPr lang="ru-RU" sz="1050" dirty="0" smtClean="0"/>
        </a:p>
        <a:p>
          <a:r>
            <a:rPr lang="ru-RU" sz="1400" b="1" dirty="0" smtClean="0"/>
            <a:t>(</a:t>
          </a:r>
          <a:r>
            <a:rPr lang="ru-RU" sz="1400" b="1" dirty="0"/>
            <a:t>июнь-ноябрь)</a:t>
          </a:r>
          <a:endParaRPr lang="ru-RU" sz="1400" dirty="0"/>
        </a:p>
      </dgm:t>
    </dgm:pt>
    <dgm:pt modelId="{2E2EE99C-6967-486E-A642-04C463DF8D09}" type="sibTrans" cxnId="{395BF4CC-53B3-4350-86BB-EE95C9D747C8}">
      <dgm:prSet/>
      <dgm:spPr/>
      <dgm:t>
        <a:bodyPr/>
        <a:lstStyle/>
        <a:p>
          <a:endParaRPr lang="ru-RU"/>
        </a:p>
      </dgm:t>
    </dgm:pt>
    <dgm:pt modelId="{A3303F44-7DC7-45EA-BE73-98CF2EF47CBE}" type="parTrans" cxnId="{395BF4CC-53B3-4350-86BB-EE95C9D747C8}">
      <dgm:prSet/>
      <dgm:spPr/>
      <dgm:t>
        <a:bodyPr/>
        <a:lstStyle/>
        <a:p>
          <a:endParaRPr lang="ru-RU"/>
        </a:p>
      </dgm:t>
    </dgm:pt>
    <dgm:pt modelId="{BB73F31F-C5CD-4F76-95F2-7FCC399BF5E7}" type="pres">
      <dgm:prSet presAssocID="{B779672E-22C1-434D-AD1D-3FAC8A924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CBA90-A327-4837-A7BE-9581D2A82C20}" type="pres">
      <dgm:prSet presAssocID="{B779672E-22C1-434D-AD1D-3FAC8A924B88}" presName="cycle" presStyleCnt="0"/>
      <dgm:spPr/>
      <dgm:t>
        <a:bodyPr/>
        <a:lstStyle/>
        <a:p>
          <a:endParaRPr lang="ru-RU"/>
        </a:p>
      </dgm:t>
    </dgm:pt>
    <dgm:pt modelId="{7115B6AD-216D-4F78-97CA-BD77D1253C5F}" type="pres">
      <dgm:prSet presAssocID="{69FB01AE-BE92-41F0-8FCE-0697E848500C}" presName="nodeFirstNode" presStyleLbl="node1" presStyleIdx="0" presStyleCnt="8" custScaleX="129893" custScaleY="126317" custRadScaleRad="89147" custRadScaleInc="-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D58BE-7AA5-4C4D-AA11-FA5F60A59E70}" type="pres">
      <dgm:prSet presAssocID="{2E2EE99C-6967-486E-A642-04C463DF8D0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C0B2640-6DF4-4C51-B798-232599CEA0A8}" type="pres">
      <dgm:prSet presAssocID="{EFA23143-C4D9-423C-B6DF-86071278A622}" presName="nodeFollowingNodes" presStyleLbl="node1" presStyleIdx="1" presStyleCnt="8" custScaleX="129893" custScaleY="126317" custRadScaleRad="120355" custRadScaleInc="38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A9BB0-2227-4964-BBD2-01B202BBC1D1}" type="pres">
      <dgm:prSet presAssocID="{62C8B282-19DA-49D9-90E5-6C619490DD6A}" presName="nodeFollowingNodes" presStyleLbl="node1" presStyleIdx="2" presStyleCnt="8" custScaleX="129893" custScaleY="126317" custRadScaleRad="118044" custRadScaleInc="6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A0E1D-CC78-40D2-BEA1-D66327358D44}" type="pres">
      <dgm:prSet presAssocID="{4809F332-F172-4CC5-915A-39B5579106BC}" presName="nodeFollowingNodes" presStyleLbl="node1" presStyleIdx="3" presStyleCnt="8" custScaleX="129893" custScaleY="126317" custRadScaleRad="119420" custRadScaleInc="-3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878CF-942B-4A4F-B7EC-6131E28DB265}" type="pres">
      <dgm:prSet presAssocID="{11400F8D-7151-4F9E-810A-F039FF3EBAE3}" presName="nodeFollowingNodes" presStyleLbl="node1" presStyleIdx="4" presStyleCnt="8" custScaleX="129893" custScaleY="126317" custRadScaleRad="9288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7EDC1-2050-4439-A7E3-A3896E2B0268}" type="pres">
      <dgm:prSet presAssocID="{DA0F37F5-92D9-47A5-94C8-7105E75952EF}" presName="nodeFollowingNodes" presStyleLbl="node1" presStyleIdx="5" presStyleCnt="8" custScaleX="129893" custScaleY="126317" custRadScaleRad="123231" custRadScaleInc="30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C5F03-EAA7-4D28-AA2A-4F9C3B36C36F}" type="pres">
      <dgm:prSet presAssocID="{8DB0FD79-2823-44FD-9806-9CBEF660BAF7}" presName="nodeFollowingNodes" presStyleLbl="node1" presStyleIdx="6" presStyleCnt="8" custScaleX="129893" custScaleY="126317" custRadScaleRad="117067" custRadScaleInc="-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483DC-C238-4504-9D1F-C49FBD072EB5}" type="pres">
      <dgm:prSet presAssocID="{0BBA5E91-2E1B-45C7-B646-FC0F0B750488}" presName="nodeFollowingNodes" presStyleLbl="node1" presStyleIdx="7" presStyleCnt="8" custScaleX="129893" custScaleY="126317" custRadScaleRad="120220" custRadScaleInc="-2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81839-1DAD-4627-A2CE-17622476CEE2}" srcId="{B779672E-22C1-434D-AD1D-3FAC8A924B88}" destId="{8DB0FD79-2823-44FD-9806-9CBEF660BAF7}" srcOrd="6" destOrd="0" parTransId="{5FAB5373-2DE1-4046-A3F0-5A4A066703EB}" sibTransId="{0D11D830-A045-4897-9455-689E12D55CB0}"/>
    <dgm:cxn modelId="{4BB50EA7-EFAB-4A1F-AF12-8D54B0BBD454}" type="presOf" srcId="{EFA23143-C4D9-423C-B6DF-86071278A622}" destId="{5C0B2640-6DF4-4C51-B798-232599CEA0A8}" srcOrd="0" destOrd="0" presId="urn:microsoft.com/office/officeart/2005/8/layout/cycle3"/>
    <dgm:cxn modelId="{B85CECF9-0475-4153-B8C1-0AF72E2ABB8D}" srcId="{B779672E-22C1-434D-AD1D-3FAC8A924B88}" destId="{4809F332-F172-4CC5-915A-39B5579106BC}" srcOrd="3" destOrd="0" parTransId="{2392B18C-27EF-4EC6-8D12-72C967924449}" sibTransId="{94579970-0E34-48EC-B438-CF79A288EA4A}"/>
    <dgm:cxn modelId="{FC220303-A2DA-449B-8F7A-EB8C6124284F}" srcId="{B779672E-22C1-434D-AD1D-3FAC8A924B88}" destId="{62C8B282-19DA-49D9-90E5-6C619490DD6A}" srcOrd="2" destOrd="0" parTransId="{1F3F69EF-F165-4ED2-BBB6-91F8A5C37FA5}" sibTransId="{8F139727-F7A5-4477-A182-36D30093C7B8}"/>
    <dgm:cxn modelId="{9AA84BA1-EC47-4611-AFF5-16A09F5D77A1}" type="presOf" srcId="{B779672E-22C1-434D-AD1D-3FAC8A924B88}" destId="{BB73F31F-C5CD-4F76-95F2-7FCC399BF5E7}" srcOrd="0" destOrd="0" presId="urn:microsoft.com/office/officeart/2005/8/layout/cycle3"/>
    <dgm:cxn modelId="{395BF4CC-53B3-4350-86BB-EE95C9D747C8}" srcId="{B779672E-22C1-434D-AD1D-3FAC8A924B88}" destId="{69FB01AE-BE92-41F0-8FCE-0697E848500C}" srcOrd="0" destOrd="0" parTransId="{A3303F44-7DC7-45EA-BE73-98CF2EF47CBE}" sibTransId="{2E2EE99C-6967-486E-A642-04C463DF8D09}"/>
    <dgm:cxn modelId="{66CCA24D-ECB6-4EC8-80DE-F172CC9A94A7}" type="presOf" srcId="{4809F332-F172-4CC5-915A-39B5579106BC}" destId="{0DFA0E1D-CC78-40D2-BEA1-D66327358D44}" srcOrd="0" destOrd="0" presId="urn:microsoft.com/office/officeart/2005/8/layout/cycle3"/>
    <dgm:cxn modelId="{14890EA8-3402-4FD8-B86B-161624928E40}" type="presOf" srcId="{2E2EE99C-6967-486E-A642-04C463DF8D09}" destId="{47BD58BE-7AA5-4C4D-AA11-FA5F60A59E70}" srcOrd="0" destOrd="0" presId="urn:microsoft.com/office/officeart/2005/8/layout/cycle3"/>
    <dgm:cxn modelId="{59EC7694-F733-4308-9105-E19CDC962113}" type="presOf" srcId="{8DB0FD79-2823-44FD-9806-9CBEF660BAF7}" destId="{21BC5F03-EAA7-4D28-AA2A-4F9C3B36C36F}" srcOrd="0" destOrd="0" presId="urn:microsoft.com/office/officeart/2005/8/layout/cycle3"/>
    <dgm:cxn modelId="{65C22FBA-73F5-49F8-913A-1091E9EBF5CD}" srcId="{B779672E-22C1-434D-AD1D-3FAC8A924B88}" destId="{EFA23143-C4D9-423C-B6DF-86071278A622}" srcOrd="1" destOrd="0" parTransId="{3142F171-C229-4B64-8AD9-942B2E7437C5}" sibTransId="{255762E9-EAE9-4AC5-901F-69E6B08E5FC2}"/>
    <dgm:cxn modelId="{FE9A5D48-9AD4-47DB-90CC-495AC5073960}" type="presOf" srcId="{DA0F37F5-92D9-47A5-94C8-7105E75952EF}" destId="{8C87EDC1-2050-4439-A7E3-A3896E2B0268}" srcOrd="0" destOrd="0" presId="urn:microsoft.com/office/officeart/2005/8/layout/cycle3"/>
    <dgm:cxn modelId="{D8B23111-B29F-4B0F-B24A-CE9F9A4F4D4A}" srcId="{B779672E-22C1-434D-AD1D-3FAC8A924B88}" destId="{0BBA5E91-2E1B-45C7-B646-FC0F0B750488}" srcOrd="7" destOrd="0" parTransId="{1979A9AC-EAF4-45FF-958E-1261C1EBC6C4}" sibTransId="{7B3943A2-F969-41F4-8E27-CBC4F320CF62}"/>
    <dgm:cxn modelId="{355073BC-E9BC-444C-A3A4-B4145DDEC3BB}" type="presOf" srcId="{69FB01AE-BE92-41F0-8FCE-0697E848500C}" destId="{7115B6AD-216D-4F78-97CA-BD77D1253C5F}" srcOrd="0" destOrd="0" presId="urn:microsoft.com/office/officeart/2005/8/layout/cycle3"/>
    <dgm:cxn modelId="{D15853DE-B541-40F8-B33E-9815A65D7D92}" srcId="{B779672E-22C1-434D-AD1D-3FAC8A924B88}" destId="{DA0F37F5-92D9-47A5-94C8-7105E75952EF}" srcOrd="5" destOrd="0" parTransId="{23C55B67-53E9-4386-AA34-99B47257E9C7}" sibTransId="{1CE9EF15-8B63-481A-A710-3BAC76B98439}"/>
    <dgm:cxn modelId="{BD83673F-3D52-4A7B-BC0F-3AD50DC99E75}" type="presOf" srcId="{0BBA5E91-2E1B-45C7-B646-FC0F0B750488}" destId="{C13483DC-C238-4504-9D1F-C49FBD072EB5}" srcOrd="0" destOrd="0" presId="urn:microsoft.com/office/officeart/2005/8/layout/cycle3"/>
    <dgm:cxn modelId="{1844BA17-50FF-4796-A532-F1178FC6869B}" srcId="{B779672E-22C1-434D-AD1D-3FAC8A924B88}" destId="{11400F8D-7151-4F9E-810A-F039FF3EBAE3}" srcOrd="4" destOrd="0" parTransId="{057FC4A7-DD2F-4319-AB12-050C76742AB5}" sibTransId="{22DEFCE5-0322-4A87-8C0D-7CFD4020BEDA}"/>
    <dgm:cxn modelId="{05F0B529-C68A-4BE2-A4C1-6E49E580C35A}" type="presOf" srcId="{62C8B282-19DA-49D9-90E5-6C619490DD6A}" destId="{9FBA9BB0-2227-4964-BBD2-01B202BBC1D1}" srcOrd="0" destOrd="0" presId="urn:microsoft.com/office/officeart/2005/8/layout/cycle3"/>
    <dgm:cxn modelId="{07C541D5-7334-4E4E-BD48-36F47503B033}" type="presOf" srcId="{11400F8D-7151-4F9E-810A-F039FF3EBAE3}" destId="{886878CF-942B-4A4F-B7EC-6131E28DB265}" srcOrd="0" destOrd="0" presId="urn:microsoft.com/office/officeart/2005/8/layout/cycle3"/>
    <dgm:cxn modelId="{B68D06DE-87D2-439B-A245-19A12AFDCF08}" type="presParOf" srcId="{BB73F31F-C5CD-4F76-95F2-7FCC399BF5E7}" destId="{563CBA90-A327-4837-A7BE-9581D2A82C20}" srcOrd="0" destOrd="0" presId="urn:microsoft.com/office/officeart/2005/8/layout/cycle3"/>
    <dgm:cxn modelId="{0C8BFDDB-173B-44D0-A7D1-3E4434B8AE31}" type="presParOf" srcId="{563CBA90-A327-4837-A7BE-9581D2A82C20}" destId="{7115B6AD-216D-4F78-97CA-BD77D1253C5F}" srcOrd="0" destOrd="0" presId="urn:microsoft.com/office/officeart/2005/8/layout/cycle3"/>
    <dgm:cxn modelId="{5E17EC7B-4155-4C2D-A98D-40AC8AFEFC85}" type="presParOf" srcId="{563CBA90-A327-4837-A7BE-9581D2A82C20}" destId="{47BD58BE-7AA5-4C4D-AA11-FA5F60A59E70}" srcOrd="1" destOrd="0" presId="urn:microsoft.com/office/officeart/2005/8/layout/cycle3"/>
    <dgm:cxn modelId="{D91F4541-5F4C-4F09-9D40-D82DA882268F}" type="presParOf" srcId="{563CBA90-A327-4837-A7BE-9581D2A82C20}" destId="{5C0B2640-6DF4-4C51-B798-232599CEA0A8}" srcOrd="2" destOrd="0" presId="urn:microsoft.com/office/officeart/2005/8/layout/cycle3"/>
    <dgm:cxn modelId="{1D36FC2C-751E-4BBF-B2FD-9419059A9ECF}" type="presParOf" srcId="{563CBA90-A327-4837-A7BE-9581D2A82C20}" destId="{9FBA9BB0-2227-4964-BBD2-01B202BBC1D1}" srcOrd="3" destOrd="0" presId="urn:microsoft.com/office/officeart/2005/8/layout/cycle3"/>
    <dgm:cxn modelId="{3AF46869-4BFD-442B-8A97-07542DBE0B83}" type="presParOf" srcId="{563CBA90-A327-4837-A7BE-9581D2A82C20}" destId="{0DFA0E1D-CC78-40D2-BEA1-D66327358D44}" srcOrd="4" destOrd="0" presId="urn:microsoft.com/office/officeart/2005/8/layout/cycle3"/>
    <dgm:cxn modelId="{48239A63-3DAE-4630-A825-6B1EEA66E969}" type="presParOf" srcId="{563CBA90-A327-4837-A7BE-9581D2A82C20}" destId="{886878CF-942B-4A4F-B7EC-6131E28DB265}" srcOrd="5" destOrd="0" presId="urn:microsoft.com/office/officeart/2005/8/layout/cycle3"/>
    <dgm:cxn modelId="{DFA0AC40-C408-4CAE-82AE-E1E6D4982ED8}" type="presParOf" srcId="{563CBA90-A327-4837-A7BE-9581D2A82C20}" destId="{8C87EDC1-2050-4439-A7E3-A3896E2B0268}" srcOrd="6" destOrd="0" presId="urn:microsoft.com/office/officeart/2005/8/layout/cycle3"/>
    <dgm:cxn modelId="{A271A5AD-AF05-43B6-A12D-2DFD9CA779FF}" type="presParOf" srcId="{563CBA90-A327-4837-A7BE-9581D2A82C20}" destId="{21BC5F03-EAA7-4D28-AA2A-4F9C3B36C36F}" srcOrd="7" destOrd="0" presId="urn:microsoft.com/office/officeart/2005/8/layout/cycle3"/>
    <dgm:cxn modelId="{2C137110-3F0D-41F4-889B-FDFBF3A5BC26}" type="presParOf" srcId="{563CBA90-A327-4837-A7BE-9581D2A82C20}" destId="{C13483DC-C238-4504-9D1F-C49FBD072EB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Жилищно-коммунальное хозяйство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 custLinFactY="-152243" custLinFactNeighborX="9529" custLinFactNeighborY="-200000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854BC885-BDB2-4D76-A947-7CC83021A0E5}" type="presOf" srcId="{63A9581D-FCD8-45C0-9DE1-AF7F38E3806C}" destId="{E5D321B7-8ABF-452E-B825-61F3E15BFA6D}" srcOrd="0" destOrd="0" presId="urn:microsoft.com/office/officeart/2005/8/layout/hProcess3"/>
    <dgm:cxn modelId="{7A194CB3-F67E-4EA1-A667-A8769AD34848}" type="presOf" srcId="{85DBC80F-50E8-4966-917A-5B6B87B78E27}" destId="{AD4CB5C4-3F9E-4ED6-A659-AA5919B19372}" srcOrd="0" destOrd="0" presId="urn:microsoft.com/office/officeart/2005/8/layout/hProcess3"/>
    <dgm:cxn modelId="{D4430D00-3C98-4E25-8144-C42D66D3E52B}" type="presParOf" srcId="{AD4CB5C4-3F9E-4ED6-A659-AA5919B19372}" destId="{6F477CC3-8494-444B-8E14-AF8A334840D1}" srcOrd="0" destOrd="0" presId="urn:microsoft.com/office/officeart/2005/8/layout/hProcess3"/>
    <dgm:cxn modelId="{8D7A64B3-0198-4AE8-BD2E-FBCADB2A76B3}" type="presParOf" srcId="{AD4CB5C4-3F9E-4ED6-A659-AA5919B19372}" destId="{D6EB0D8F-DCD8-4C5F-B78E-2809473C43D9}" srcOrd="1" destOrd="0" presId="urn:microsoft.com/office/officeart/2005/8/layout/hProcess3"/>
    <dgm:cxn modelId="{A25E54EF-6B41-4182-BA38-9C4ACE9DD0F9}" type="presParOf" srcId="{D6EB0D8F-DCD8-4C5F-B78E-2809473C43D9}" destId="{442EE956-BF9B-4ED1-B6D9-F4214D2FDB5B}" srcOrd="0" destOrd="0" presId="urn:microsoft.com/office/officeart/2005/8/layout/hProcess3"/>
    <dgm:cxn modelId="{E69945DE-1EBC-4C3F-8DED-A850C93072F9}" type="presParOf" srcId="{D6EB0D8F-DCD8-4C5F-B78E-2809473C43D9}" destId="{714E4A0F-6136-4D6D-A0F9-E49D01FCD268}" srcOrd="1" destOrd="0" presId="urn:microsoft.com/office/officeart/2005/8/layout/hProcess3"/>
    <dgm:cxn modelId="{26BDCBD8-24EB-4F7B-BC29-60109562E405}" type="presParOf" srcId="{714E4A0F-6136-4D6D-A0F9-E49D01FCD268}" destId="{8C2BFA1F-08EB-4915-B5DD-B235A4BABFCA}" srcOrd="0" destOrd="0" presId="urn:microsoft.com/office/officeart/2005/8/layout/hProcess3"/>
    <dgm:cxn modelId="{4AFE69C1-882D-4539-8023-B5975E6EF01B}" type="presParOf" srcId="{714E4A0F-6136-4D6D-A0F9-E49D01FCD268}" destId="{E5D321B7-8ABF-452E-B825-61F3E15BFA6D}" srcOrd="1" destOrd="0" presId="urn:microsoft.com/office/officeart/2005/8/layout/hProcess3"/>
    <dgm:cxn modelId="{C4E8D33F-D7AC-4B2F-8D6E-A66A6CE04E84}" type="presParOf" srcId="{714E4A0F-6136-4D6D-A0F9-E49D01FCD268}" destId="{B302DAB0-FDDF-40FE-A5D2-74AC2C8D65A9}" srcOrd="2" destOrd="0" presId="urn:microsoft.com/office/officeart/2005/8/layout/hProcess3"/>
    <dgm:cxn modelId="{EFA49946-24BE-4572-B2FF-CCDB2E6FFD6F}" type="presParOf" srcId="{714E4A0F-6136-4D6D-A0F9-E49D01FCD268}" destId="{064F8B0E-A339-4E85-A5B0-7AF94C30FB70}" srcOrd="3" destOrd="0" presId="urn:microsoft.com/office/officeart/2005/8/layout/hProcess3"/>
    <dgm:cxn modelId="{3435261D-4809-4C18-9BB1-99D1E70F7EB8}" type="presParOf" srcId="{D6EB0D8F-DCD8-4C5F-B78E-2809473C43D9}" destId="{18164CA7-833F-4089-801D-3B91CEF21073}" srcOrd="2" destOrd="0" presId="urn:microsoft.com/office/officeart/2005/8/layout/hProcess3"/>
    <dgm:cxn modelId="{5514BD96-0B46-49B6-97A6-630C0D135008}" type="presParOf" srcId="{D6EB0D8F-DCD8-4C5F-B78E-2809473C43D9}" destId="{B7DC25EF-2FF7-4F47-A50A-7D947EE013C8}" srcOrd="3" destOrd="0" presId="urn:microsoft.com/office/officeart/2005/8/layout/hProcess3"/>
    <dgm:cxn modelId="{0F967645-A407-4780-93F6-F9B46EB5AC1D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экономика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88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Y="258440" custLinFactY="175709" custLinFactNeighborX="-245" custLinFactNeighborY="200000"/>
      <dgm:spPr/>
      <dgm:t>
        <a:bodyPr/>
        <a:lstStyle/>
        <a:p>
          <a:endParaRPr lang="ru-RU"/>
        </a:p>
      </dgm:t>
    </dgm:pt>
  </dgm:ptLst>
  <dgm:cxnLst>
    <dgm:cxn modelId="{84A9AC72-3BD6-4A9D-AAE5-48AE29159942}" type="presOf" srcId="{85DBC80F-50E8-4966-917A-5B6B87B78E27}" destId="{AD4CB5C4-3F9E-4ED6-A659-AA5919B19372}" srcOrd="0" destOrd="0" presId="urn:microsoft.com/office/officeart/2005/8/layout/hProcess3"/>
    <dgm:cxn modelId="{D25D872B-09B9-435E-92E8-AD27BD494B6A}" type="presOf" srcId="{63A9581D-FCD8-45C0-9DE1-AF7F38E3806C}" destId="{E5D321B7-8ABF-452E-B825-61F3E15BFA6D}" srcOrd="0" destOrd="0" presId="urn:microsoft.com/office/officeart/2005/8/layout/hProcess3"/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C163DEEB-52E0-408E-9193-EF9C9E1E8AD5}" type="presParOf" srcId="{AD4CB5C4-3F9E-4ED6-A659-AA5919B19372}" destId="{6F477CC3-8494-444B-8E14-AF8A334840D1}" srcOrd="0" destOrd="0" presId="urn:microsoft.com/office/officeart/2005/8/layout/hProcess3"/>
    <dgm:cxn modelId="{3B8AA7BC-845B-4505-8750-65F7B1A1CC4E}" type="presParOf" srcId="{AD4CB5C4-3F9E-4ED6-A659-AA5919B19372}" destId="{D6EB0D8F-DCD8-4C5F-B78E-2809473C43D9}" srcOrd="1" destOrd="0" presId="urn:microsoft.com/office/officeart/2005/8/layout/hProcess3"/>
    <dgm:cxn modelId="{16E236A5-E669-41E7-A49A-52AD3757F037}" type="presParOf" srcId="{D6EB0D8F-DCD8-4C5F-B78E-2809473C43D9}" destId="{442EE956-BF9B-4ED1-B6D9-F4214D2FDB5B}" srcOrd="0" destOrd="0" presId="urn:microsoft.com/office/officeart/2005/8/layout/hProcess3"/>
    <dgm:cxn modelId="{55504936-C1EC-4F34-BD2C-9489C03FBA39}" type="presParOf" srcId="{D6EB0D8F-DCD8-4C5F-B78E-2809473C43D9}" destId="{714E4A0F-6136-4D6D-A0F9-E49D01FCD268}" srcOrd="1" destOrd="0" presId="urn:microsoft.com/office/officeart/2005/8/layout/hProcess3"/>
    <dgm:cxn modelId="{55BE05CB-C9D6-47CC-8599-F5476AC4D83E}" type="presParOf" srcId="{714E4A0F-6136-4D6D-A0F9-E49D01FCD268}" destId="{8C2BFA1F-08EB-4915-B5DD-B235A4BABFCA}" srcOrd="0" destOrd="0" presId="urn:microsoft.com/office/officeart/2005/8/layout/hProcess3"/>
    <dgm:cxn modelId="{7CD63161-C07D-4A22-9516-60F64FBDFB71}" type="presParOf" srcId="{714E4A0F-6136-4D6D-A0F9-E49D01FCD268}" destId="{E5D321B7-8ABF-452E-B825-61F3E15BFA6D}" srcOrd="1" destOrd="0" presId="urn:microsoft.com/office/officeart/2005/8/layout/hProcess3"/>
    <dgm:cxn modelId="{1764CB29-D76D-403B-AD72-37ECC0020B58}" type="presParOf" srcId="{714E4A0F-6136-4D6D-A0F9-E49D01FCD268}" destId="{B302DAB0-FDDF-40FE-A5D2-74AC2C8D65A9}" srcOrd="2" destOrd="0" presId="urn:microsoft.com/office/officeart/2005/8/layout/hProcess3"/>
    <dgm:cxn modelId="{14909DCE-D324-4DDF-B82A-ADD32B8664B2}" type="presParOf" srcId="{714E4A0F-6136-4D6D-A0F9-E49D01FCD268}" destId="{064F8B0E-A339-4E85-A5B0-7AF94C30FB70}" srcOrd="3" destOrd="0" presId="urn:microsoft.com/office/officeart/2005/8/layout/hProcess3"/>
    <dgm:cxn modelId="{42B0F162-9E5F-4FA8-AB91-539DBB15B55A}" type="presParOf" srcId="{D6EB0D8F-DCD8-4C5F-B78E-2809473C43D9}" destId="{18164CA7-833F-4089-801D-3B91CEF21073}" srcOrd="2" destOrd="0" presId="urn:microsoft.com/office/officeart/2005/8/layout/hProcess3"/>
    <dgm:cxn modelId="{27CAB8BD-8133-4CEA-9297-1166CB942B89}" type="presParOf" srcId="{D6EB0D8F-DCD8-4C5F-B78E-2809473C43D9}" destId="{B7DC25EF-2FF7-4F47-A50A-7D947EE013C8}" srcOrd="3" destOrd="0" presId="urn:microsoft.com/office/officeart/2005/8/layout/hProcess3"/>
    <dgm:cxn modelId="{105D5AF4-9023-4F24-B9E4-C3D122B5FA5E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Социальная политика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99223" custLinFactNeighborX="-13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X="77983" custScaleY="258440" custLinFactNeighborX="-4917" custLinFactNeighborY="2268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3BB9B152-B378-4465-9ED8-ADB620AAF605}" type="presOf" srcId="{85DBC80F-50E8-4966-917A-5B6B87B78E27}" destId="{AD4CB5C4-3F9E-4ED6-A659-AA5919B19372}" srcOrd="0" destOrd="0" presId="urn:microsoft.com/office/officeart/2005/8/layout/hProcess3"/>
    <dgm:cxn modelId="{2778F4D4-74D0-4FC7-AA56-AD3252525DB8}" type="presOf" srcId="{63A9581D-FCD8-45C0-9DE1-AF7F38E3806C}" destId="{E5D321B7-8ABF-452E-B825-61F3E15BFA6D}" srcOrd="0" destOrd="0" presId="urn:microsoft.com/office/officeart/2005/8/layout/hProcess3"/>
    <dgm:cxn modelId="{007230F9-597A-4C35-9E7E-5D5315E4E1AD}" type="presParOf" srcId="{AD4CB5C4-3F9E-4ED6-A659-AA5919B19372}" destId="{6F477CC3-8494-444B-8E14-AF8A334840D1}" srcOrd="0" destOrd="0" presId="urn:microsoft.com/office/officeart/2005/8/layout/hProcess3"/>
    <dgm:cxn modelId="{C18B1533-9BED-439B-AE3A-200C1CE15413}" type="presParOf" srcId="{AD4CB5C4-3F9E-4ED6-A659-AA5919B19372}" destId="{D6EB0D8F-DCD8-4C5F-B78E-2809473C43D9}" srcOrd="1" destOrd="0" presId="urn:microsoft.com/office/officeart/2005/8/layout/hProcess3"/>
    <dgm:cxn modelId="{C341FADF-683A-4FEE-96E3-E44B9279ECBC}" type="presParOf" srcId="{D6EB0D8F-DCD8-4C5F-B78E-2809473C43D9}" destId="{442EE956-BF9B-4ED1-B6D9-F4214D2FDB5B}" srcOrd="0" destOrd="0" presId="urn:microsoft.com/office/officeart/2005/8/layout/hProcess3"/>
    <dgm:cxn modelId="{AFC0376F-E951-4B8B-A0D2-ED8E49B67DD4}" type="presParOf" srcId="{D6EB0D8F-DCD8-4C5F-B78E-2809473C43D9}" destId="{714E4A0F-6136-4D6D-A0F9-E49D01FCD268}" srcOrd="1" destOrd="0" presId="urn:microsoft.com/office/officeart/2005/8/layout/hProcess3"/>
    <dgm:cxn modelId="{F17A93BA-010A-408B-9D31-E135C43FAFE6}" type="presParOf" srcId="{714E4A0F-6136-4D6D-A0F9-E49D01FCD268}" destId="{8C2BFA1F-08EB-4915-B5DD-B235A4BABFCA}" srcOrd="0" destOrd="0" presId="urn:microsoft.com/office/officeart/2005/8/layout/hProcess3"/>
    <dgm:cxn modelId="{797FF9CA-952F-4D96-A040-C1E7091D9E10}" type="presParOf" srcId="{714E4A0F-6136-4D6D-A0F9-E49D01FCD268}" destId="{E5D321B7-8ABF-452E-B825-61F3E15BFA6D}" srcOrd="1" destOrd="0" presId="urn:microsoft.com/office/officeart/2005/8/layout/hProcess3"/>
    <dgm:cxn modelId="{D607BBD2-6420-4D1D-9A9E-15C5F951F1AA}" type="presParOf" srcId="{714E4A0F-6136-4D6D-A0F9-E49D01FCD268}" destId="{B302DAB0-FDDF-40FE-A5D2-74AC2C8D65A9}" srcOrd="2" destOrd="0" presId="urn:microsoft.com/office/officeart/2005/8/layout/hProcess3"/>
    <dgm:cxn modelId="{70602656-183F-4E04-B295-BC89BD20E855}" type="presParOf" srcId="{714E4A0F-6136-4D6D-A0F9-E49D01FCD268}" destId="{064F8B0E-A339-4E85-A5B0-7AF94C30FB70}" srcOrd="3" destOrd="0" presId="urn:microsoft.com/office/officeart/2005/8/layout/hProcess3"/>
    <dgm:cxn modelId="{F6E48D8A-11D0-4681-AE8D-E3D2E172694E}" type="presParOf" srcId="{D6EB0D8F-DCD8-4C5F-B78E-2809473C43D9}" destId="{18164CA7-833F-4089-801D-3B91CEF21073}" srcOrd="2" destOrd="0" presId="urn:microsoft.com/office/officeart/2005/8/layout/hProcess3"/>
    <dgm:cxn modelId="{2066BAD9-A2EA-40A1-9D63-3FF3F0BA5F8A}" type="presParOf" srcId="{D6EB0D8F-DCD8-4C5F-B78E-2809473C43D9}" destId="{B7DC25EF-2FF7-4F47-A50A-7D947EE013C8}" srcOrd="3" destOrd="0" presId="urn:microsoft.com/office/officeart/2005/8/layout/hProcess3"/>
    <dgm:cxn modelId="{658E62E1-C00F-4EE5-8FFB-AC604EBC5667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5DBC80F-50E8-4966-917A-5B6B87B78E27}" type="doc">
      <dgm:prSet loTypeId="urn:microsoft.com/office/officeart/2005/8/layout/hProcess3" loCatId="process" qsTypeId="urn:microsoft.com/office/officeart/2005/8/quickstyle/simple2" qsCatId="simple" csTypeId="urn:microsoft.com/office/officeart/2005/8/colors/colorful2" csCatId="colorful" phldr="1"/>
      <dgm:spPr/>
    </dgm:pt>
    <dgm:pt modelId="{63A9581D-FCD8-45C0-9DE1-AF7F38E3806C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Обслуживание муниципального долга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4E27D-04D4-43C1-A35B-39790E05EB58}" type="parTrans" cxnId="{552F4BB0-11A6-4C05-A700-8E5CC0EFB565}">
      <dgm:prSet/>
      <dgm:spPr/>
      <dgm:t>
        <a:bodyPr/>
        <a:lstStyle/>
        <a:p>
          <a:endParaRPr lang="ru-RU"/>
        </a:p>
      </dgm:t>
    </dgm:pt>
    <dgm:pt modelId="{D7ED32A0-9E2B-477E-891B-78E3B25E5B2C}" type="sibTrans" cxnId="{552F4BB0-11A6-4C05-A700-8E5CC0EFB565}">
      <dgm:prSet/>
      <dgm:spPr/>
      <dgm:t>
        <a:bodyPr/>
        <a:lstStyle/>
        <a:p>
          <a:endParaRPr lang="ru-RU"/>
        </a:p>
      </dgm:t>
    </dgm:pt>
    <dgm:pt modelId="{AD4CB5C4-3F9E-4ED6-A659-AA5919B19372}" type="pres">
      <dgm:prSet presAssocID="{85DBC80F-50E8-4966-917A-5B6B87B78E27}" presName="Name0" presStyleCnt="0">
        <dgm:presLayoutVars>
          <dgm:dir/>
          <dgm:animLvl val="lvl"/>
          <dgm:resizeHandles val="exact"/>
        </dgm:presLayoutVars>
      </dgm:prSet>
      <dgm:spPr/>
    </dgm:pt>
    <dgm:pt modelId="{6F477CC3-8494-444B-8E14-AF8A334840D1}" type="pres">
      <dgm:prSet presAssocID="{85DBC80F-50E8-4966-917A-5B6B87B78E27}" presName="dummy" presStyleCnt="0"/>
      <dgm:spPr/>
    </dgm:pt>
    <dgm:pt modelId="{D6EB0D8F-DCD8-4C5F-B78E-2809473C43D9}" type="pres">
      <dgm:prSet presAssocID="{85DBC80F-50E8-4966-917A-5B6B87B78E27}" presName="linH" presStyleCnt="0"/>
      <dgm:spPr/>
    </dgm:pt>
    <dgm:pt modelId="{442EE956-BF9B-4ED1-B6D9-F4214D2FDB5B}" type="pres">
      <dgm:prSet presAssocID="{85DBC80F-50E8-4966-917A-5B6B87B78E27}" presName="padding1" presStyleCnt="0"/>
      <dgm:spPr/>
    </dgm:pt>
    <dgm:pt modelId="{714E4A0F-6136-4D6D-A0F9-E49D01FCD268}" type="pres">
      <dgm:prSet presAssocID="{63A9581D-FCD8-45C0-9DE1-AF7F38E3806C}" presName="linV" presStyleCnt="0"/>
      <dgm:spPr/>
    </dgm:pt>
    <dgm:pt modelId="{8C2BFA1F-08EB-4915-B5DD-B235A4BABFCA}" type="pres">
      <dgm:prSet presAssocID="{63A9581D-FCD8-45C0-9DE1-AF7F38E3806C}" presName="spVertical1" presStyleCnt="0"/>
      <dgm:spPr/>
    </dgm:pt>
    <dgm:pt modelId="{E5D321B7-8ABF-452E-B825-61F3E15BFA6D}" type="pres">
      <dgm:prSet presAssocID="{63A9581D-FCD8-45C0-9DE1-AF7F38E3806C}" presName="parTx" presStyleLbl="revTx" presStyleIdx="0" presStyleCnt="1" custScaleX="98437" custLinFactNeighborX="-6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2DAB0-FDDF-40FE-A5D2-74AC2C8D65A9}" type="pres">
      <dgm:prSet presAssocID="{63A9581D-FCD8-45C0-9DE1-AF7F38E3806C}" presName="spVertical2" presStyleCnt="0"/>
      <dgm:spPr/>
    </dgm:pt>
    <dgm:pt modelId="{064F8B0E-A339-4E85-A5B0-7AF94C30FB70}" type="pres">
      <dgm:prSet presAssocID="{63A9581D-FCD8-45C0-9DE1-AF7F38E3806C}" presName="spVertical3" presStyleCnt="0"/>
      <dgm:spPr/>
    </dgm:pt>
    <dgm:pt modelId="{18164CA7-833F-4089-801D-3B91CEF21073}" type="pres">
      <dgm:prSet presAssocID="{85DBC80F-50E8-4966-917A-5B6B87B78E27}" presName="padding2" presStyleCnt="0"/>
      <dgm:spPr/>
    </dgm:pt>
    <dgm:pt modelId="{B7DC25EF-2FF7-4F47-A50A-7D947EE013C8}" type="pres">
      <dgm:prSet presAssocID="{85DBC80F-50E8-4966-917A-5B6B87B78E27}" presName="negArrow" presStyleCnt="0"/>
      <dgm:spPr/>
    </dgm:pt>
    <dgm:pt modelId="{FE636741-8FD6-440D-9AD5-AC3ED304E6A9}" type="pres">
      <dgm:prSet presAssocID="{85DBC80F-50E8-4966-917A-5B6B87B78E27}" presName="backgroundArrow" presStyleLbl="node1" presStyleIdx="0" presStyleCnt="1" custScaleX="93026" custScaleY="258440" custLinFactNeighborX="1020" custLinFactNeighborY="11992"/>
      <dgm:spPr/>
    </dgm:pt>
  </dgm:ptLst>
  <dgm:cxnLst>
    <dgm:cxn modelId="{552F4BB0-11A6-4C05-A700-8E5CC0EFB565}" srcId="{85DBC80F-50E8-4966-917A-5B6B87B78E27}" destId="{63A9581D-FCD8-45C0-9DE1-AF7F38E3806C}" srcOrd="0" destOrd="0" parTransId="{36C4E27D-04D4-43C1-A35B-39790E05EB58}" sibTransId="{D7ED32A0-9E2B-477E-891B-78E3B25E5B2C}"/>
    <dgm:cxn modelId="{E2717F4A-0584-410A-B20E-0B069B789CA7}" type="presOf" srcId="{63A9581D-FCD8-45C0-9DE1-AF7F38E3806C}" destId="{E5D321B7-8ABF-452E-B825-61F3E15BFA6D}" srcOrd="0" destOrd="0" presId="urn:microsoft.com/office/officeart/2005/8/layout/hProcess3"/>
    <dgm:cxn modelId="{DCBC210F-200E-4F3E-B439-BF26F7097908}" type="presOf" srcId="{85DBC80F-50E8-4966-917A-5B6B87B78E27}" destId="{AD4CB5C4-3F9E-4ED6-A659-AA5919B19372}" srcOrd="0" destOrd="0" presId="urn:microsoft.com/office/officeart/2005/8/layout/hProcess3"/>
    <dgm:cxn modelId="{5B7CE6A9-BA38-4FBE-BDFE-42F19FA30E25}" type="presParOf" srcId="{AD4CB5C4-3F9E-4ED6-A659-AA5919B19372}" destId="{6F477CC3-8494-444B-8E14-AF8A334840D1}" srcOrd="0" destOrd="0" presId="urn:microsoft.com/office/officeart/2005/8/layout/hProcess3"/>
    <dgm:cxn modelId="{4291911B-A373-4E47-8A86-8867844876DA}" type="presParOf" srcId="{AD4CB5C4-3F9E-4ED6-A659-AA5919B19372}" destId="{D6EB0D8F-DCD8-4C5F-B78E-2809473C43D9}" srcOrd="1" destOrd="0" presId="urn:microsoft.com/office/officeart/2005/8/layout/hProcess3"/>
    <dgm:cxn modelId="{6084C492-8870-42F6-984D-6C590C4883F0}" type="presParOf" srcId="{D6EB0D8F-DCD8-4C5F-B78E-2809473C43D9}" destId="{442EE956-BF9B-4ED1-B6D9-F4214D2FDB5B}" srcOrd="0" destOrd="0" presId="urn:microsoft.com/office/officeart/2005/8/layout/hProcess3"/>
    <dgm:cxn modelId="{C25CBE1D-7F76-4F26-9C45-7C2EF359018C}" type="presParOf" srcId="{D6EB0D8F-DCD8-4C5F-B78E-2809473C43D9}" destId="{714E4A0F-6136-4D6D-A0F9-E49D01FCD268}" srcOrd="1" destOrd="0" presId="urn:microsoft.com/office/officeart/2005/8/layout/hProcess3"/>
    <dgm:cxn modelId="{C8BCD134-2553-4989-929F-3246E6E4BDE5}" type="presParOf" srcId="{714E4A0F-6136-4D6D-A0F9-E49D01FCD268}" destId="{8C2BFA1F-08EB-4915-B5DD-B235A4BABFCA}" srcOrd="0" destOrd="0" presId="urn:microsoft.com/office/officeart/2005/8/layout/hProcess3"/>
    <dgm:cxn modelId="{387B83DB-3B8D-44B5-86B3-919A0510F1B4}" type="presParOf" srcId="{714E4A0F-6136-4D6D-A0F9-E49D01FCD268}" destId="{E5D321B7-8ABF-452E-B825-61F3E15BFA6D}" srcOrd="1" destOrd="0" presId="urn:microsoft.com/office/officeart/2005/8/layout/hProcess3"/>
    <dgm:cxn modelId="{CC6AFC32-2752-46F1-B343-B24101FBA2B7}" type="presParOf" srcId="{714E4A0F-6136-4D6D-A0F9-E49D01FCD268}" destId="{B302DAB0-FDDF-40FE-A5D2-74AC2C8D65A9}" srcOrd="2" destOrd="0" presId="urn:microsoft.com/office/officeart/2005/8/layout/hProcess3"/>
    <dgm:cxn modelId="{FF1784FF-5A3C-4493-93A3-E5793E14A50B}" type="presParOf" srcId="{714E4A0F-6136-4D6D-A0F9-E49D01FCD268}" destId="{064F8B0E-A339-4E85-A5B0-7AF94C30FB70}" srcOrd="3" destOrd="0" presId="urn:microsoft.com/office/officeart/2005/8/layout/hProcess3"/>
    <dgm:cxn modelId="{B5E8BCC8-ABD4-4A38-993C-AB3E1E0A4683}" type="presParOf" srcId="{D6EB0D8F-DCD8-4C5F-B78E-2809473C43D9}" destId="{18164CA7-833F-4089-801D-3B91CEF21073}" srcOrd="2" destOrd="0" presId="urn:microsoft.com/office/officeart/2005/8/layout/hProcess3"/>
    <dgm:cxn modelId="{5E76FB13-0C64-4228-A0B2-C7D20CCE7752}" type="presParOf" srcId="{D6EB0D8F-DCD8-4C5F-B78E-2809473C43D9}" destId="{B7DC25EF-2FF7-4F47-A50A-7D947EE013C8}" srcOrd="3" destOrd="0" presId="urn:microsoft.com/office/officeart/2005/8/layout/hProcess3"/>
    <dgm:cxn modelId="{F59A600D-05C1-499A-9EEC-0AB10EFB12C7}" type="presParOf" srcId="{D6EB0D8F-DCD8-4C5F-B78E-2809473C43D9}" destId="{FE636741-8FD6-440D-9AD5-AC3ED304E6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CAB529D-9F1C-4F9F-BF38-A3CA3BE8BE81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764054-12FD-44F8-A6F2-404CC09392B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Привлечение  субсидий из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краевого бюджета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Грамотное управление бюджетными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средствами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Достижение поставленных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целей</a:t>
          </a:r>
          <a:endParaRPr lang="ru-RU" sz="1300" dirty="0"/>
        </a:p>
      </dgm:t>
    </dgm:pt>
    <dgm:pt modelId="{CA51FA36-4818-44E0-9BB2-C684B2251DCE}" type="parTrans" cxnId="{C766251D-BDC4-4577-BF8C-7978F29D421B}">
      <dgm:prSet/>
      <dgm:spPr/>
      <dgm:t>
        <a:bodyPr/>
        <a:lstStyle/>
        <a:p>
          <a:endParaRPr lang="ru-RU"/>
        </a:p>
      </dgm:t>
    </dgm:pt>
    <dgm:pt modelId="{30A1D719-8F14-4760-BF9B-2FA096AC1600}" type="sibTrans" cxnId="{C766251D-BDC4-4577-BF8C-7978F29D421B}">
      <dgm:prSet/>
      <dgm:spPr/>
      <dgm:t>
        <a:bodyPr/>
        <a:lstStyle/>
        <a:p>
          <a:endParaRPr lang="ru-RU"/>
        </a:p>
      </dgm:t>
    </dgm:pt>
    <dgm:pt modelId="{5C2237C8-85F8-4D10-A8F7-D22BFB075475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Проведение физкультурных и спортивно-массовых мероприятий,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соревнований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Оказание жителям района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культурно-досуговых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библиографических услуг</a:t>
          </a:r>
          <a:endParaRPr lang="ru-RU" sz="1300" dirty="0"/>
        </a:p>
      </dgm:t>
    </dgm:pt>
    <dgm:pt modelId="{48FB2184-A3F4-4159-844A-C2646C5A71DF}" type="parTrans" cxnId="{8980613F-A3DB-4469-80A1-3716EB92C594}">
      <dgm:prSet/>
      <dgm:spPr/>
      <dgm:t>
        <a:bodyPr/>
        <a:lstStyle/>
        <a:p>
          <a:endParaRPr lang="ru-RU"/>
        </a:p>
      </dgm:t>
    </dgm:pt>
    <dgm:pt modelId="{91AAFCBD-6D88-41DB-A61F-1AE230C5DBB2}" type="sibTrans" cxnId="{8980613F-A3DB-4469-80A1-3716EB92C594}">
      <dgm:prSet/>
      <dgm:spPr/>
      <dgm:t>
        <a:bodyPr/>
        <a:lstStyle/>
        <a:p>
          <a:endParaRPr lang="ru-RU"/>
        </a:p>
      </dgm:t>
    </dgm:pt>
    <dgm:pt modelId="{C63CF29E-E913-4600-9299-84889493CF08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Оказание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финансовой поддержки СОНКО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 - Оказание финансовой поддержки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поселениям</a:t>
          </a:r>
          <a:endParaRPr lang="ru-RU" sz="1300" dirty="0"/>
        </a:p>
      </dgm:t>
    </dgm:pt>
    <dgm:pt modelId="{F81648B2-E615-41A8-8CE9-2EA45DA14D11}" type="parTrans" cxnId="{C5833C29-56C7-40A9-8A46-D804A2A8A0AC}">
      <dgm:prSet/>
      <dgm:spPr/>
      <dgm:t>
        <a:bodyPr/>
        <a:lstStyle/>
        <a:p>
          <a:endParaRPr lang="ru-RU"/>
        </a:p>
      </dgm:t>
    </dgm:pt>
    <dgm:pt modelId="{9B5286AD-267C-4785-A642-2255C8034988}" type="sibTrans" cxnId="{C5833C29-56C7-40A9-8A46-D804A2A8A0AC}">
      <dgm:prSet/>
      <dgm:spPr/>
      <dgm:t>
        <a:bodyPr/>
        <a:lstStyle/>
        <a:p>
          <a:endParaRPr lang="ru-RU"/>
        </a:p>
      </dgm:t>
    </dgm:pt>
    <dgm:pt modelId="{11E69D66-CAF1-4E3B-8DA2-D9C8020E649C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Строительство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нового детского сада, офиса ВОП;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Обеспечение горячим питанием всех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учащихся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Обеспечение детей дошкольным, общим и дополнительным образованием </a:t>
          </a:r>
          <a:endParaRPr lang="ru-RU" sz="1300" dirty="0"/>
        </a:p>
      </dgm:t>
    </dgm:pt>
    <dgm:pt modelId="{CF320A0B-8D7E-4F24-A43C-DA815D1FBB40}" type="parTrans" cxnId="{71A93091-3046-4D9F-9755-B2A2EF0BBAF7}">
      <dgm:prSet/>
      <dgm:spPr/>
      <dgm:t>
        <a:bodyPr/>
        <a:lstStyle/>
        <a:p>
          <a:endParaRPr lang="ru-RU"/>
        </a:p>
      </dgm:t>
    </dgm:pt>
    <dgm:pt modelId="{CD9709A8-CEB6-4D57-B32C-4AAF9C1C68F6}" type="sibTrans" cxnId="{71A93091-3046-4D9F-9755-B2A2EF0BBAF7}">
      <dgm:prSet/>
      <dgm:spPr/>
      <dgm:t>
        <a:bodyPr/>
        <a:lstStyle/>
        <a:p>
          <a:endParaRPr lang="ru-RU"/>
        </a:p>
      </dgm:t>
    </dgm:pt>
    <dgm:pt modelId="{DF40BBF4-A58C-45AB-8228-57BC1F8F8C9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1300" dirty="0"/>
            <a:t>-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Эффективное </a:t>
          </a:r>
          <a:r>
            <a:rPr lang="ru-RU" sz="1300" dirty="0">
              <a:latin typeface="Times New Roman" pitchFamily="18" charset="0"/>
              <a:cs typeface="Times New Roman" pitchFamily="18" charset="0"/>
            </a:rPr>
            <a:t>использование муниципальной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собственности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3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Предоставление социальной поддержки молодым семьям на приобретение жилья </a:t>
          </a:r>
          <a:endParaRPr lang="ru-RU" sz="1300" dirty="0"/>
        </a:p>
      </dgm:t>
    </dgm:pt>
    <dgm:pt modelId="{A6A076B3-171F-4444-A0CC-DA027D24038E}" type="parTrans" cxnId="{5BC48870-418A-46FE-B2E8-6A50E29127EE}">
      <dgm:prSet/>
      <dgm:spPr/>
      <dgm:t>
        <a:bodyPr/>
        <a:lstStyle/>
        <a:p>
          <a:endParaRPr lang="ru-RU"/>
        </a:p>
      </dgm:t>
    </dgm:pt>
    <dgm:pt modelId="{5C754DEA-763F-445B-AAC7-03DEC8F96687}" type="sibTrans" cxnId="{5BC48870-418A-46FE-B2E8-6A50E29127EE}">
      <dgm:prSet/>
      <dgm:spPr/>
      <dgm:t>
        <a:bodyPr/>
        <a:lstStyle/>
        <a:p>
          <a:endParaRPr lang="ru-RU"/>
        </a:p>
      </dgm:t>
    </dgm:pt>
    <dgm:pt modelId="{AAB217FE-3434-4A75-B711-D3ECCF34D752}">
      <dgm:prSet/>
      <dgm:spPr/>
      <dgm:t>
        <a:bodyPr/>
        <a:lstStyle/>
        <a:p>
          <a:endParaRPr lang="ru-RU" sz="1300" dirty="0"/>
        </a:p>
      </dgm:t>
    </dgm:pt>
    <dgm:pt modelId="{39B5CDA1-E6D8-4E7A-8477-6BBC6B93E0CD}" type="parTrans" cxnId="{4403B10B-87EC-46C9-87BB-8876347361BC}">
      <dgm:prSet/>
      <dgm:spPr/>
      <dgm:t>
        <a:bodyPr/>
        <a:lstStyle/>
        <a:p>
          <a:endParaRPr lang="ru-RU"/>
        </a:p>
      </dgm:t>
    </dgm:pt>
    <dgm:pt modelId="{1F4D0DA7-526D-448F-9C65-A3F4C9347F4C}" type="sibTrans" cxnId="{4403B10B-87EC-46C9-87BB-8876347361BC}">
      <dgm:prSet/>
      <dgm:spPr/>
      <dgm:t>
        <a:bodyPr/>
        <a:lstStyle/>
        <a:p>
          <a:endParaRPr lang="ru-RU"/>
        </a:p>
      </dgm:t>
    </dgm:pt>
    <dgm:pt modelId="{C5869DA4-2CFC-4C48-9817-18F4DEEB220F}" type="pres">
      <dgm:prSet presAssocID="{6CAB529D-9F1C-4F9F-BF38-A3CA3BE8BE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9B8AE69-B444-4336-A200-E7DB5C47DE6B}" type="pres">
      <dgm:prSet presAssocID="{33764054-12FD-44F8-A6F2-404CC09392B2}" presName="singleCycle" presStyleCnt="0"/>
      <dgm:spPr/>
      <dgm:t>
        <a:bodyPr/>
        <a:lstStyle/>
        <a:p>
          <a:endParaRPr lang="ru-RU"/>
        </a:p>
      </dgm:t>
    </dgm:pt>
    <dgm:pt modelId="{BD94A5A2-64C9-4CF5-89A9-D176E0FFEAF1}" type="pres">
      <dgm:prSet presAssocID="{33764054-12FD-44F8-A6F2-404CC09392B2}" presName="singleCenter" presStyleLbl="node1" presStyleIdx="0" presStyleCnt="5" custScaleX="279729" custScaleY="122729" custLinFactNeighborX="-4947" custLinFactNeighborY="-26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F1A2EC5-855F-4C7F-A5E6-F4907F880794}" type="pres">
      <dgm:prSet presAssocID="{48FB2184-A3F4-4159-844A-C2646C5A71DF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2A90412-A5C7-4C59-90A7-555D16DF311D}" type="pres">
      <dgm:prSet presAssocID="{5C2237C8-85F8-4D10-A8F7-D22BFB075475}" presName="text0" presStyleLbl="node1" presStyleIdx="1" presStyleCnt="5" custScaleX="672289" custScaleY="113992" custRadScaleRad="117996" custRadScaleInc="79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74C0A-5827-4D14-8827-3E0158AB25B1}" type="pres">
      <dgm:prSet presAssocID="{F81648B2-E615-41A8-8CE9-2EA45DA14D11}" presName="Name56" presStyleLbl="parChTrans1D2" presStyleIdx="1" presStyleCnt="4"/>
      <dgm:spPr/>
      <dgm:t>
        <a:bodyPr/>
        <a:lstStyle/>
        <a:p>
          <a:endParaRPr lang="ru-RU"/>
        </a:p>
      </dgm:t>
    </dgm:pt>
    <dgm:pt modelId="{289280DC-1C50-4E1C-8165-92D477C5D72B}" type="pres">
      <dgm:prSet presAssocID="{C63CF29E-E913-4600-9299-84889493CF08}" presName="text0" presStyleLbl="node1" presStyleIdx="2" presStyleCnt="5" custScaleX="432920" custScaleY="113992" custRadScaleRad="227637" custRadScaleInc="-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67098-43C7-4C84-80F5-C074D8C3AE65}" type="pres">
      <dgm:prSet presAssocID="{CF320A0B-8D7E-4F24-A43C-DA815D1FBB40}" presName="Name56" presStyleLbl="parChTrans1D2" presStyleIdx="2" presStyleCnt="4"/>
      <dgm:spPr/>
      <dgm:t>
        <a:bodyPr/>
        <a:lstStyle/>
        <a:p>
          <a:endParaRPr lang="ru-RU"/>
        </a:p>
      </dgm:t>
    </dgm:pt>
    <dgm:pt modelId="{FD4BE052-DAA8-4155-BE3E-A0AB56DB4108}" type="pres">
      <dgm:prSet presAssocID="{11E69D66-CAF1-4E3B-8DA2-D9C8020E649C}" presName="text0" presStyleLbl="node1" presStyleIdx="3" presStyleCnt="5" custScaleX="590374" custScaleY="113992" custRadScaleRad="187271" custRadScaleInc="130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8109-AF39-4471-873C-8B6C0DC618F5}" type="pres">
      <dgm:prSet presAssocID="{A6A076B3-171F-4444-A0CC-DA027D24038E}" presName="Name56" presStyleLbl="parChTrans1D2" presStyleIdx="3" presStyleCnt="4"/>
      <dgm:spPr/>
      <dgm:t>
        <a:bodyPr/>
        <a:lstStyle/>
        <a:p>
          <a:endParaRPr lang="ru-RU"/>
        </a:p>
      </dgm:t>
    </dgm:pt>
    <dgm:pt modelId="{5DCA6EAE-D4B9-4C2D-85C2-25B5A37CA457}" type="pres">
      <dgm:prSet presAssocID="{DF40BBF4-A58C-45AB-8228-57BC1F8F8C90}" presName="text0" presStyleLbl="node1" presStyleIdx="4" presStyleCnt="5" custScaleX="336371" custScaleY="113992" custRadScaleRad="228604" custRadScaleInc="-1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3A064-B2E1-449E-9B6C-05B0A36BD8F8}" type="presOf" srcId="{C63CF29E-E913-4600-9299-84889493CF08}" destId="{289280DC-1C50-4E1C-8165-92D477C5D72B}" srcOrd="0" destOrd="0" presId="urn:microsoft.com/office/officeart/2008/layout/RadialCluster"/>
    <dgm:cxn modelId="{E4FD17D9-33FF-435C-A7A0-81A111E7F2FF}" type="presOf" srcId="{CF320A0B-8D7E-4F24-A43C-DA815D1FBB40}" destId="{36F67098-43C7-4C84-80F5-C074D8C3AE65}" srcOrd="0" destOrd="0" presId="urn:microsoft.com/office/officeart/2008/layout/RadialCluster"/>
    <dgm:cxn modelId="{7A6E969B-A80A-4DFE-8649-7307DC820707}" type="presOf" srcId="{A6A076B3-171F-4444-A0CC-DA027D24038E}" destId="{FF458109-AF39-4471-873C-8B6C0DC618F5}" srcOrd="0" destOrd="0" presId="urn:microsoft.com/office/officeart/2008/layout/RadialCluster"/>
    <dgm:cxn modelId="{0BFF3F40-A1C1-4EED-918B-FBFC30323438}" type="presOf" srcId="{5C2237C8-85F8-4D10-A8F7-D22BFB075475}" destId="{92A90412-A5C7-4C59-90A7-555D16DF311D}" srcOrd="0" destOrd="0" presId="urn:microsoft.com/office/officeart/2008/layout/RadialCluster"/>
    <dgm:cxn modelId="{191C0E58-5D6B-49E2-AAA3-D42335AD44CB}" type="presOf" srcId="{F81648B2-E615-41A8-8CE9-2EA45DA14D11}" destId="{78874C0A-5827-4D14-8827-3E0158AB25B1}" srcOrd="0" destOrd="0" presId="urn:microsoft.com/office/officeart/2008/layout/RadialCluster"/>
    <dgm:cxn modelId="{8980613F-A3DB-4469-80A1-3716EB92C594}" srcId="{33764054-12FD-44F8-A6F2-404CC09392B2}" destId="{5C2237C8-85F8-4D10-A8F7-D22BFB075475}" srcOrd="0" destOrd="0" parTransId="{48FB2184-A3F4-4159-844A-C2646C5A71DF}" sibTransId="{91AAFCBD-6D88-41DB-A61F-1AE230C5DBB2}"/>
    <dgm:cxn modelId="{8CD65A4B-E31E-4F6E-ABDC-54E5517BBA9C}" type="presOf" srcId="{48FB2184-A3F4-4159-844A-C2646C5A71DF}" destId="{8F1A2EC5-855F-4C7F-A5E6-F4907F880794}" srcOrd="0" destOrd="0" presId="urn:microsoft.com/office/officeart/2008/layout/RadialCluster"/>
    <dgm:cxn modelId="{C766251D-BDC4-4577-BF8C-7978F29D421B}" srcId="{6CAB529D-9F1C-4F9F-BF38-A3CA3BE8BE81}" destId="{33764054-12FD-44F8-A6F2-404CC09392B2}" srcOrd="0" destOrd="0" parTransId="{CA51FA36-4818-44E0-9BB2-C684B2251DCE}" sibTransId="{30A1D719-8F14-4760-BF9B-2FA096AC1600}"/>
    <dgm:cxn modelId="{5BC48870-418A-46FE-B2E8-6A50E29127EE}" srcId="{33764054-12FD-44F8-A6F2-404CC09392B2}" destId="{DF40BBF4-A58C-45AB-8228-57BC1F8F8C90}" srcOrd="3" destOrd="0" parTransId="{A6A076B3-171F-4444-A0CC-DA027D24038E}" sibTransId="{5C754DEA-763F-445B-AAC7-03DEC8F96687}"/>
    <dgm:cxn modelId="{B3C39621-6B3F-4CA8-B8CE-4BBA32A1E67D}" type="presOf" srcId="{DF40BBF4-A58C-45AB-8228-57BC1F8F8C90}" destId="{5DCA6EAE-D4B9-4C2D-85C2-25B5A37CA457}" srcOrd="0" destOrd="0" presId="urn:microsoft.com/office/officeart/2008/layout/RadialCluster"/>
    <dgm:cxn modelId="{4403B10B-87EC-46C9-87BB-8876347361BC}" srcId="{6CAB529D-9F1C-4F9F-BF38-A3CA3BE8BE81}" destId="{AAB217FE-3434-4A75-B711-D3ECCF34D752}" srcOrd="1" destOrd="0" parTransId="{39B5CDA1-E6D8-4E7A-8477-6BBC6B93E0CD}" sibTransId="{1F4D0DA7-526D-448F-9C65-A3F4C9347F4C}"/>
    <dgm:cxn modelId="{C5833C29-56C7-40A9-8A46-D804A2A8A0AC}" srcId="{33764054-12FD-44F8-A6F2-404CC09392B2}" destId="{C63CF29E-E913-4600-9299-84889493CF08}" srcOrd="1" destOrd="0" parTransId="{F81648B2-E615-41A8-8CE9-2EA45DA14D11}" sibTransId="{9B5286AD-267C-4785-A642-2255C8034988}"/>
    <dgm:cxn modelId="{F4AB84E9-3967-44AF-A130-44D53AA2BB3E}" type="presOf" srcId="{11E69D66-CAF1-4E3B-8DA2-D9C8020E649C}" destId="{FD4BE052-DAA8-4155-BE3E-A0AB56DB4108}" srcOrd="0" destOrd="0" presId="urn:microsoft.com/office/officeart/2008/layout/RadialCluster"/>
    <dgm:cxn modelId="{ECB79DD7-0480-48FF-8AF9-7F1EE3BFF5A9}" type="presOf" srcId="{6CAB529D-9F1C-4F9F-BF38-A3CA3BE8BE81}" destId="{C5869DA4-2CFC-4C48-9817-18F4DEEB220F}" srcOrd="0" destOrd="0" presId="urn:microsoft.com/office/officeart/2008/layout/RadialCluster"/>
    <dgm:cxn modelId="{71A93091-3046-4D9F-9755-B2A2EF0BBAF7}" srcId="{33764054-12FD-44F8-A6F2-404CC09392B2}" destId="{11E69D66-CAF1-4E3B-8DA2-D9C8020E649C}" srcOrd="2" destOrd="0" parTransId="{CF320A0B-8D7E-4F24-A43C-DA815D1FBB40}" sibTransId="{CD9709A8-CEB6-4D57-B32C-4AAF9C1C68F6}"/>
    <dgm:cxn modelId="{64DA902A-1566-4442-8B42-1F8347F03830}" type="presOf" srcId="{33764054-12FD-44F8-A6F2-404CC09392B2}" destId="{BD94A5A2-64C9-4CF5-89A9-D176E0FFEAF1}" srcOrd="0" destOrd="0" presId="urn:microsoft.com/office/officeart/2008/layout/RadialCluster"/>
    <dgm:cxn modelId="{8C4502EB-A63C-4CE7-A987-97FACFED7FED}" type="presParOf" srcId="{C5869DA4-2CFC-4C48-9817-18F4DEEB220F}" destId="{F9B8AE69-B444-4336-A200-E7DB5C47DE6B}" srcOrd="0" destOrd="0" presId="urn:microsoft.com/office/officeart/2008/layout/RadialCluster"/>
    <dgm:cxn modelId="{88C681F4-3FFE-4D87-9321-3E09DD4EE364}" type="presParOf" srcId="{F9B8AE69-B444-4336-A200-E7DB5C47DE6B}" destId="{BD94A5A2-64C9-4CF5-89A9-D176E0FFEAF1}" srcOrd="0" destOrd="0" presId="urn:microsoft.com/office/officeart/2008/layout/RadialCluster"/>
    <dgm:cxn modelId="{ED1EB320-13FB-497F-A862-0C2D75EDD12F}" type="presParOf" srcId="{F9B8AE69-B444-4336-A200-E7DB5C47DE6B}" destId="{8F1A2EC5-855F-4C7F-A5E6-F4907F880794}" srcOrd="1" destOrd="0" presId="urn:microsoft.com/office/officeart/2008/layout/RadialCluster"/>
    <dgm:cxn modelId="{D2F76309-E71A-4440-89AF-76C75897F5EE}" type="presParOf" srcId="{F9B8AE69-B444-4336-A200-E7DB5C47DE6B}" destId="{92A90412-A5C7-4C59-90A7-555D16DF311D}" srcOrd="2" destOrd="0" presId="urn:microsoft.com/office/officeart/2008/layout/RadialCluster"/>
    <dgm:cxn modelId="{C90CDE19-8E3A-4474-AA97-45D3B099B425}" type="presParOf" srcId="{F9B8AE69-B444-4336-A200-E7DB5C47DE6B}" destId="{78874C0A-5827-4D14-8827-3E0158AB25B1}" srcOrd="3" destOrd="0" presId="urn:microsoft.com/office/officeart/2008/layout/RadialCluster"/>
    <dgm:cxn modelId="{BABE4F1A-CB65-49D7-BABE-9A05AD5A2106}" type="presParOf" srcId="{F9B8AE69-B444-4336-A200-E7DB5C47DE6B}" destId="{289280DC-1C50-4E1C-8165-92D477C5D72B}" srcOrd="4" destOrd="0" presId="urn:microsoft.com/office/officeart/2008/layout/RadialCluster"/>
    <dgm:cxn modelId="{22829582-782F-42E0-9F29-65859952C059}" type="presParOf" srcId="{F9B8AE69-B444-4336-A200-E7DB5C47DE6B}" destId="{36F67098-43C7-4C84-80F5-C074D8C3AE65}" srcOrd="5" destOrd="0" presId="urn:microsoft.com/office/officeart/2008/layout/RadialCluster"/>
    <dgm:cxn modelId="{02698455-FA74-48A2-906F-88778B830F51}" type="presParOf" srcId="{F9B8AE69-B444-4336-A200-E7DB5C47DE6B}" destId="{FD4BE052-DAA8-4155-BE3E-A0AB56DB4108}" srcOrd="6" destOrd="0" presId="urn:microsoft.com/office/officeart/2008/layout/RadialCluster"/>
    <dgm:cxn modelId="{EBA23433-087B-4E28-BA58-64A0B531CB16}" type="presParOf" srcId="{F9B8AE69-B444-4336-A200-E7DB5C47DE6B}" destId="{FF458109-AF39-4471-873C-8B6C0DC618F5}" srcOrd="7" destOrd="0" presId="urn:microsoft.com/office/officeart/2008/layout/RadialCluster"/>
    <dgm:cxn modelId="{F9C0BDB7-26F9-4225-AF61-40819B6E96D9}" type="presParOf" srcId="{F9B8AE69-B444-4336-A200-E7DB5C47DE6B}" destId="{5DCA6EAE-D4B9-4C2D-85C2-25B5A37CA45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F4273CA-E5A8-4DA1-A3DC-2846C915F74D}" type="doc">
      <dgm:prSet loTypeId="urn:microsoft.com/office/officeart/2005/8/layout/target1" loCatId="relationship" qsTypeId="urn:microsoft.com/office/officeart/2005/8/quickstyle/3d2" qsCatId="3D" csTypeId="urn:microsoft.com/office/officeart/2005/8/colors/colorful2" csCatId="colorful" phldr="1"/>
      <dgm:spPr/>
    </dgm:pt>
    <dgm:pt modelId="{378EAB63-2147-401A-9BC3-5ACE1B45414D}">
      <dgm:prSet phldrT="[Текст]"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покрытие дефицита муниципального бюджета;</a:t>
          </a:r>
          <a:endParaRPr lang="ru-RU" sz="1400" dirty="0"/>
        </a:p>
      </dgm:t>
    </dgm:pt>
    <dgm:pt modelId="{47B99FA8-0A62-45DD-89DB-63F289C6230B}" type="parTrans" cxnId="{194BAB08-0007-45A1-ACC4-7081B9F71A76}">
      <dgm:prSet/>
      <dgm:spPr/>
      <dgm:t>
        <a:bodyPr/>
        <a:lstStyle/>
        <a:p>
          <a:endParaRPr lang="ru-RU"/>
        </a:p>
      </dgm:t>
    </dgm:pt>
    <dgm:pt modelId="{BC72A924-A6EF-48FC-AC17-3B6E4A1FA7B7}" type="sibTrans" cxnId="{194BAB08-0007-45A1-ACC4-7081B9F71A76}">
      <dgm:prSet/>
      <dgm:spPr/>
      <dgm:t>
        <a:bodyPr/>
        <a:lstStyle/>
        <a:p>
          <a:endParaRPr lang="ru-RU"/>
        </a:p>
      </dgm:t>
    </dgm:pt>
    <dgm:pt modelId="{0ED949D5-BBB9-4E81-83AB-1BA89FB14E5D}">
      <dgm:prSet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погашение существующих долговых обязательств;</a:t>
          </a:r>
        </a:p>
      </dgm:t>
    </dgm:pt>
    <dgm:pt modelId="{69D703AB-E7E5-42B0-8994-C5F05B471FC0}" type="parTrans" cxnId="{8E76E2C8-17F1-4408-8FBC-4A2F8518DE42}">
      <dgm:prSet/>
      <dgm:spPr/>
      <dgm:t>
        <a:bodyPr/>
        <a:lstStyle/>
        <a:p>
          <a:endParaRPr lang="ru-RU"/>
        </a:p>
      </dgm:t>
    </dgm:pt>
    <dgm:pt modelId="{F4808FA2-DECD-4E62-BB63-B0D87685DE00}" type="sibTrans" cxnId="{8E76E2C8-17F1-4408-8FBC-4A2F8518DE42}">
      <dgm:prSet/>
      <dgm:spPr/>
      <dgm:t>
        <a:bodyPr/>
        <a:lstStyle/>
        <a:p>
          <a:endParaRPr lang="ru-RU"/>
        </a:p>
      </dgm:t>
    </dgm:pt>
    <dgm:pt modelId="{4693A439-482E-4937-9F28-BF130C378F90}">
      <dgm:prSet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финансирование муниципальных программ;</a:t>
          </a:r>
        </a:p>
      </dgm:t>
    </dgm:pt>
    <dgm:pt modelId="{A9DE9E9D-017D-4471-9614-E7A476D8BBEA}" type="parTrans" cxnId="{FB4959C5-09D2-4BA8-BBD2-BC231E592D7C}">
      <dgm:prSet/>
      <dgm:spPr/>
      <dgm:t>
        <a:bodyPr/>
        <a:lstStyle/>
        <a:p>
          <a:endParaRPr lang="ru-RU"/>
        </a:p>
      </dgm:t>
    </dgm:pt>
    <dgm:pt modelId="{D49A6574-350B-4577-AA7B-22EB09854FD5}" type="sibTrans" cxnId="{FB4959C5-09D2-4BA8-BBD2-BC231E592D7C}">
      <dgm:prSet/>
      <dgm:spPr/>
      <dgm:t>
        <a:bodyPr/>
        <a:lstStyle/>
        <a:p>
          <a:endParaRPr lang="ru-RU"/>
        </a:p>
      </dgm:t>
    </dgm:pt>
    <dgm:pt modelId="{0C39A723-C6B3-497D-975C-B2E7B479B033}">
      <dgm:prSet custT="1"/>
      <dgm:spPr/>
      <dgm:t>
        <a:bodyPr/>
        <a:lstStyle/>
        <a:p>
          <a:r>
            <a:rPr lang="ru-RU" sz="1400" dirty="0">
              <a:cs typeface="Times New Roman" pitchFamily="18" charset="0"/>
            </a:rPr>
            <a:t>финансирование социально-значимых инвестиционных проектов.</a:t>
          </a:r>
        </a:p>
      </dgm:t>
    </dgm:pt>
    <dgm:pt modelId="{95D44C49-A1B5-4462-B72E-BC514B209A53}" type="parTrans" cxnId="{D7112E11-65D1-4A50-9502-667625664922}">
      <dgm:prSet/>
      <dgm:spPr/>
      <dgm:t>
        <a:bodyPr/>
        <a:lstStyle/>
        <a:p>
          <a:endParaRPr lang="ru-RU"/>
        </a:p>
      </dgm:t>
    </dgm:pt>
    <dgm:pt modelId="{26A16DAE-C707-4EE1-A476-E76B98187DE4}" type="sibTrans" cxnId="{D7112E11-65D1-4A50-9502-667625664922}">
      <dgm:prSet/>
      <dgm:spPr/>
      <dgm:t>
        <a:bodyPr/>
        <a:lstStyle/>
        <a:p>
          <a:endParaRPr lang="ru-RU"/>
        </a:p>
      </dgm:t>
    </dgm:pt>
    <dgm:pt modelId="{5F9A195E-CDAB-42AF-9C7B-CAE1CF83DEFD}" type="pres">
      <dgm:prSet presAssocID="{CF4273CA-E5A8-4DA1-A3DC-2846C915F74D}" presName="composite" presStyleCnt="0">
        <dgm:presLayoutVars>
          <dgm:chMax val="5"/>
          <dgm:dir/>
          <dgm:resizeHandles val="exact"/>
        </dgm:presLayoutVars>
      </dgm:prSet>
      <dgm:spPr/>
    </dgm:pt>
    <dgm:pt modelId="{DA265DAE-80B1-48DB-8C35-541A685F91DE}" type="pres">
      <dgm:prSet presAssocID="{378EAB63-2147-401A-9BC3-5ACE1B45414D}" presName="circle1" presStyleLbl="lnNode1" presStyleIdx="0" presStyleCnt="4"/>
      <dgm:spPr/>
    </dgm:pt>
    <dgm:pt modelId="{CF73774F-B2E3-4DD6-B17C-B77C5A073BE5}" type="pres">
      <dgm:prSet presAssocID="{378EAB63-2147-401A-9BC3-5ACE1B45414D}" presName="text1" presStyleLbl="revTx" presStyleIdx="0" presStyleCnt="4" custScaleX="357938" custScaleY="168553" custLinFactX="22484" custLinFactNeighborX="100000" custLinFactNeighborY="1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F279D-86F6-422A-94BB-83B16162DF2F}" type="pres">
      <dgm:prSet presAssocID="{378EAB63-2147-401A-9BC3-5ACE1B45414D}" presName="line1" presStyleLbl="callout" presStyleIdx="0" presStyleCnt="8"/>
      <dgm:spPr/>
    </dgm:pt>
    <dgm:pt modelId="{0FA11056-02AB-4299-9E0D-320B57064B22}" type="pres">
      <dgm:prSet presAssocID="{378EAB63-2147-401A-9BC3-5ACE1B45414D}" presName="d1" presStyleLbl="callout" presStyleIdx="1" presStyleCnt="8"/>
      <dgm:spPr/>
    </dgm:pt>
    <dgm:pt modelId="{D9FD4C9D-AD0A-439F-8902-B624A8B9F630}" type="pres">
      <dgm:prSet presAssocID="{0ED949D5-BBB9-4E81-83AB-1BA89FB14E5D}" presName="circle2" presStyleLbl="lnNode1" presStyleIdx="1" presStyleCnt="4" custLinFactNeighborY="1478"/>
      <dgm:spPr/>
    </dgm:pt>
    <dgm:pt modelId="{6CD56C4D-8C7F-4B7B-8D34-89A0C3371E54}" type="pres">
      <dgm:prSet presAssocID="{0ED949D5-BBB9-4E81-83AB-1BA89FB14E5D}" presName="text2" presStyleLbl="revTx" presStyleIdx="1" presStyleCnt="4" custScaleX="334536" custScaleY="99155" custLinFactX="9874" custLinFactNeighborX="100000" custLinFactNeighborY="1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342F2-560B-4D57-8FE9-A8A642442003}" type="pres">
      <dgm:prSet presAssocID="{0ED949D5-BBB9-4E81-83AB-1BA89FB14E5D}" presName="line2" presStyleLbl="callout" presStyleIdx="2" presStyleCnt="8"/>
      <dgm:spPr/>
    </dgm:pt>
    <dgm:pt modelId="{0EC96D83-2F52-45A0-BE90-EDA278C5A299}" type="pres">
      <dgm:prSet presAssocID="{0ED949D5-BBB9-4E81-83AB-1BA89FB14E5D}" presName="d2" presStyleLbl="callout" presStyleIdx="3" presStyleCnt="8"/>
      <dgm:spPr/>
    </dgm:pt>
    <dgm:pt modelId="{2E27C39E-BEE5-4E48-967C-B91E1558D318}" type="pres">
      <dgm:prSet presAssocID="{4693A439-482E-4937-9F28-BF130C378F90}" presName="circle3" presStyleLbl="lnNode1" presStyleIdx="2" presStyleCnt="4" custLinFactNeighborY="887"/>
      <dgm:spPr/>
    </dgm:pt>
    <dgm:pt modelId="{CC158C0B-26CB-4BB1-BA9A-4BB876744735}" type="pres">
      <dgm:prSet presAssocID="{4693A439-482E-4937-9F28-BF130C378F90}" presName="text3" presStyleLbl="revTx" presStyleIdx="2" presStyleCnt="4" custScaleX="357030" custScaleY="99155" custLinFactX="22030" custLinFactNeighborX="100000" custLinFactNeighborY="24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8D85D-EF3B-48A0-9E5F-5BF9AFC42643}" type="pres">
      <dgm:prSet presAssocID="{4693A439-482E-4937-9F28-BF130C378F90}" presName="line3" presStyleLbl="callout" presStyleIdx="4" presStyleCnt="8"/>
      <dgm:spPr/>
    </dgm:pt>
    <dgm:pt modelId="{3DD8C678-1EE7-4DFA-838D-EAF16B2A88DD}" type="pres">
      <dgm:prSet presAssocID="{4693A439-482E-4937-9F28-BF130C378F90}" presName="d3" presStyleLbl="callout" presStyleIdx="5" presStyleCnt="8"/>
      <dgm:spPr/>
    </dgm:pt>
    <dgm:pt modelId="{5B0C9472-AD30-4AE1-8B0A-3A7AE060327C}" type="pres">
      <dgm:prSet presAssocID="{0C39A723-C6B3-497D-975C-B2E7B479B033}" presName="circle4" presStyleLbl="lnNode1" presStyleIdx="3" presStyleCnt="4" custLinFactNeighborY="633"/>
      <dgm:spPr/>
    </dgm:pt>
    <dgm:pt modelId="{FCAE4D48-D288-497A-B963-C462C9426693}" type="pres">
      <dgm:prSet presAssocID="{0C39A723-C6B3-497D-975C-B2E7B479B033}" presName="text4" presStyleLbl="revTx" presStyleIdx="3" presStyleCnt="4" custScaleX="351748" custScaleY="99155" custLinFactX="19389" custLinFactNeighborX="100000" custLinFactNeighborY="5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8BA09-C755-4498-A487-CEA3EB68FD48}" type="pres">
      <dgm:prSet presAssocID="{0C39A723-C6B3-497D-975C-B2E7B479B033}" presName="line4" presStyleLbl="callout" presStyleIdx="6" presStyleCnt="8"/>
      <dgm:spPr/>
    </dgm:pt>
    <dgm:pt modelId="{53BBC672-75E8-46F8-B0BB-E56999046D66}" type="pres">
      <dgm:prSet presAssocID="{0C39A723-C6B3-497D-975C-B2E7B479B033}" presName="d4" presStyleLbl="callout" presStyleIdx="7" presStyleCnt="8"/>
      <dgm:spPr/>
    </dgm:pt>
  </dgm:ptLst>
  <dgm:cxnLst>
    <dgm:cxn modelId="{114C217E-F954-4953-8828-988168062570}" type="presOf" srcId="{0ED949D5-BBB9-4E81-83AB-1BA89FB14E5D}" destId="{6CD56C4D-8C7F-4B7B-8D34-89A0C3371E54}" srcOrd="0" destOrd="0" presId="urn:microsoft.com/office/officeart/2005/8/layout/target1"/>
    <dgm:cxn modelId="{D7112E11-65D1-4A50-9502-667625664922}" srcId="{CF4273CA-E5A8-4DA1-A3DC-2846C915F74D}" destId="{0C39A723-C6B3-497D-975C-B2E7B479B033}" srcOrd="3" destOrd="0" parTransId="{95D44C49-A1B5-4462-B72E-BC514B209A53}" sibTransId="{26A16DAE-C707-4EE1-A476-E76B98187DE4}"/>
    <dgm:cxn modelId="{3F23F112-1E8A-43BC-91D5-B68316940BB3}" type="presOf" srcId="{378EAB63-2147-401A-9BC3-5ACE1B45414D}" destId="{CF73774F-B2E3-4DD6-B17C-B77C5A073BE5}" srcOrd="0" destOrd="0" presId="urn:microsoft.com/office/officeart/2005/8/layout/target1"/>
    <dgm:cxn modelId="{987EEA48-BA30-4CD5-A749-857E2579F4D5}" type="presOf" srcId="{4693A439-482E-4937-9F28-BF130C378F90}" destId="{CC158C0B-26CB-4BB1-BA9A-4BB876744735}" srcOrd="0" destOrd="0" presId="urn:microsoft.com/office/officeart/2005/8/layout/target1"/>
    <dgm:cxn modelId="{8E76E2C8-17F1-4408-8FBC-4A2F8518DE42}" srcId="{CF4273CA-E5A8-4DA1-A3DC-2846C915F74D}" destId="{0ED949D5-BBB9-4E81-83AB-1BA89FB14E5D}" srcOrd="1" destOrd="0" parTransId="{69D703AB-E7E5-42B0-8994-C5F05B471FC0}" sibTransId="{F4808FA2-DECD-4E62-BB63-B0D87685DE00}"/>
    <dgm:cxn modelId="{FB4959C5-09D2-4BA8-BBD2-BC231E592D7C}" srcId="{CF4273CA-E5A8-4DA1-A3DC-2846C915F74D}" destId="{4693A439-482E-4937-9F28-BF130C378F90}" srcOrd="2" destOrd="0" parTransId="{A9DE9E9D-017D-4471-9614-E7A476D8BBEA}" sibTransId="{D49A6574-350B-4577-AA7B-22EB09854FD5}"/>
    <dgm:cxn modelId="{9CFCB3FD-73B2-4948-8BDE-A9B59F84B031}" type="presOf" srcId="{0C39A723-C6B3-497D-975C-B2E7B479B033}" destId="{FCAE4D48-D288-497A-B963-C462C9426693}" srcOrd="0" destOrd="0" presId="urn:microsoft.com/office/officeart/2005/8/layout/target1"/>
    <dgm:cxn modelId="{194BAB08-0007-45A1-ACC4-7081B9F71A76}" srcId="{CF4273CA-E5A8-4DA1-A3DC-2846C915F74D}" destId="{378EAB63-2147-401A-9BC3-5ACE1B45414D}" srcOrd="0" destOrd="0" parTransId="{47B99FA8-0A62-45DD-89DB-63F289C6230B}" sibTransId="{BC72A924-A6EF-48FC-AC17-3B6E4A1FA7B7}"/>
    <dgm:cxn modelId="{9BFFC19F-8FF1-4D15-A54D-410BCE87D57B}" type="presOf" srcId="{CF4273CA-E5A8-4DA1-A3DC-2846C915F74D}" destId="{5F9A195E-CDAB-42AF-9C7B-CAE1CF83DEFD}" srcOrd="0" destOrd="0" presId="urn:microsoft.com/office/officeart/2005/8/layout/target1"/>
    <dgm:cxn modelId="{D5E0F90F-AC2D-49D6-8848-D903796F6DB0}" type="presParOf" srcId="{5F9A195E-CDAB-42AF-9C7B-CAE1CF83DEFD}" destId="{DA265DAE-80B1-48DB-8C35-541A685F91DE}" srcOrd="0" destOrd="0" presId="urn:microsoft.com/office/officeart/2005/8/layout/target1"/>
    <dgm:cxn modelId="{D6DD9FE3-1C22-4293-A70C-5DA9495FC40E}" type="presParOf" srcId="{5F9A195E-CDAB-42AF-9C7B-CAE1CF83DEFD}" destId="{CF73774F-B2E3-4DD6-B17C-B77C5A073BE5}" srcOrd="1" destOrd="0" presId="urn:microsoft.com/office/officeart/2005/8/layout/target1"/>
    <dgm:cxn modelId="{5E8E0F60-A78D-45A6-B265-E0FECE6CBA90}" type="presParOf" srcId="{5F9A195E-CDAB-42AF-9C7B-CAE1CF83DEFD}" destId="{946F279D-86F6-422A-94BB-83B16162DF2F}" srcOrd="2" destOrd="0" presId="urn:microsoft.com/office/officeart/2005/8/layout/target1"/>
    <dgm:cxn modelId="{55F2C549-40C8-43AF-A7B7-19AED91A8C2E}" type="presParOf" srcId="{5F9A195E-CDAB-42AF-9C7B-CAE1CF83DEFD}" destId="{0FA11056-02AB-4299-9E0D-320B57064B22}" srcOrd="3" destOrd="0" presId="urn:microsoft.com/office/officeart/2005/8/layout/target1"/>
    <dgm:cxn modelId="{1BC178AD-A31D-4F37-B9AE-4770190A0DD1}" type="presParOf" srcId="{5F9A195E-CDAB-42AF-9C7B-CAE1CF83DEFD}" destId="{D9FD4C9D-AD0A-439F-8902-B624A8B9F630}" srcOrd="4" destOrd="0" presId="urn:microsoft.com/office/officeart/2005/8/layout/target1"/>
    <dgm:cxn modelId="{DCD7BF33-5932-4EFD-BE0E-C508D5BBCCCE}" type="presParOf" srcId="{5F9A195E-CDAB-42AF-9C7B-CAE1CF83DEFD}" destId="{6CD56C4D-8C7F-4B7B-8D34-89A0C3371E54}" srcOrd="5" destOrd="0" presId="urn:microsoft.com/office/officeart/2005/8/layout/target1"/>
    <dgm:cxn modelId="{F8AED136-F9D6-4118-9AC2-4FB09D323EF2}" type="presParOf" srcId="{5F9A195E-CDAB-42AF-9C7B-CAE1CF83DEFD}" destId="{3A0342F2-560B-4D57-8FE9-A8A642442003}" srcOrd="6" destOrd="0" presId="urn:microsoft.com/office/officeart/2005/8/layout/target1"/>
    <dgm:cxn modelId="{F6EA158F-810B-46AB-B9BA-63351FCE7D4A}" type="presParOf" srcId="{5F9A195E-CDAB-42AF-9C7B-CAE1CF83DEFD}" destId="{0EC96D83-2F52-45A0-BE90-EDA278C5A299}" srcOrd="7" destOrd="0" presId="urn:microsoft.com/office/officeart/2005/8/layout/target1"/>
    <dgm:cxn modelId="{09473183-C3DF-4323-8BA2-B40D3226F122}" type="presParOf" srcId="{5F9A195E-CDAB-42AF-9C7B-CAE1CF83DEFD}" destId="{2E27C39E-BEE5-4E48-967C-B91E1558D318}" srcOrd="8" destOrd="0" presId="urn:microsoft.com/office/officeart/2005/8/layout/target1"/>
    <dgm:cxn modelId="{1F95F17D-5690-47C0-99FC-CB778A6B7EDA}" type="presParOf" srcId="{5F9A195E-CDAB-42AF-9C7B-CAE1CF83DEFD}" destId="{CC158C0B-26CB-4BB1-BA9A-4BB876744735}" srcOrd="9" destOrd="0" presId="urn:microsoft.com/office/officeart/2005/8/layout/target1"/>
    <dgm:cxn modelId="{880ED1B2-EF1D-4594-93A7-DB1A60E0E15B}" type="presParOf" srcId="{5F9A195E-CDAB-42AF-9C7B-CAE1CF83DEFD}" destId="{9BC8D85D-EF3B-48A0-9E5F-5BF9AFC42643}" srcOrd="10" destOrd="0" presId="urn:microsoft.com/office/officeart/2005/8/layout/target1"/>
    <dgm:cxn modelId="{347A57AA-15EF-4CB7-8E8D-021682F6B21E}" type="presParOf" srcId="{5F9A195E-CDAB-42AF-9C7B-CAE1CF83DEFD}" destId="{3DD8C678-1EE7-4DFA-838D-EAF16B2A88DD}" srcOrd="11" destOrd="0" presId="urn:microsoft.com/office/officeart/2005/8/layout/target1"/>
    <dgm:cxn modelId="{742DB3DD-4C08-4CFC-A5A7-D217AEE9EBF9}" type="presParOf" srcId="{5F9A195E-CDAB-42AF-9C7B-CAE1CF83DEFD}" destId="{5B0C9472-AD30-4AE1-8B0A-3A7AE060327C}" srcOrd="12" destOrd="0" presId="urn:microsoft.com/office/officeart/2005/8/layout/target1"/>
    <dgm:cxn modelId="{3F980125-7A25-4075-A185-D2075DDF2D09}" type="presParOf" srcId="{5F9A195E-CDAB-42AF-9C7B-CAE1CF83DEFD}" destId="{FCAE4D48-D288-497A-B963-C462C9426693}" srcOrd="13" destOrd="0" presId="urn:microsoft.com/office/officeart/2005/8/layout/target1"/>
    <dgm:cxn modelId="{76957E39-198B-4BA1-B6FA-7C53ED06B70C}" type="presParOf" srcId="{5F9A195E-CDAB-42AF-9C7B-CAE1CF83DEFD}" destId="{16C8BA09-C755-4498-A487-CEA3EB68FD48}" srcOrd="14" destOrd="0" presId="urn:microsoft.com/office/officeart/2005/8/layout/target1"/>
    <dgm:cxn modelId="{73541EC1-32A1-4CC5-B511-E5D3B93C5596}" type="presParOf" srcId="{5F9A195E-CDAB-42AF-9C7B-CAE1CF83DEFD}" destId="{53BBC672-75E8-46F8-B0BB-E56999046D6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AC088-0A4D-404D-A189-9993B627F1DA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99C624-70A5-4D4C-A9CF-E6F877013391}">
      <dgm:prSet phldrT="[Текст]" custT="1"/>
      <dgm:spPr/>
      <dgm:t>
        <a:bodyPr/>
        <a:lstStyle/>
        <a:p>
          <a:pPr algn="ctr"/>
          <a:r>
            <a:rPr lang="ru-RU" sz="1600" dirty="0"/>
            <a:t>Администрация МО </a:t>
          </a:r>
          <a:r>
            <a:rPr lang="ru-RU" sz="1600" dirty="0" err="1" smtClean="0"/>
            <a:t>Усть-Лабинский</a:t>
          </a:r>
          <a:r>
            <a:rPr lang="ru-RU" sz="1600" dirty="0" smtClean="0"/>
            <a:t> </a:t>
          </a:r>
          <a:r>
            <a:rPr lang="ru-RU" sz="1600" dirty="0"/>
            <a:t>район и ее </a:t>
          </a:r>
          <a:r>
            <a:rPr lang="ru-RU" sz="1600" dirty="0" smtClean="0"/>
            <a:t>подразделения</a:t>
          </a:r>
          <a:endParaRPr lang="ru-RU" sz="1600" dirty="0"/>
        </a:p>
      </dgm:t>
    </dgm:pt>
    <dgm:pt modelId="{2CB24AA2-ECC0-4580-8BA5-EDFF29BB1B63}" type="parTrans" cxnId="{4E59C1BE-D465-4ACE-B8E2-F810513699FF}">
      <dgm:prSet/>
      <dgm:spPr/>
      <dgm:t>
        <a:bodyPr/>
        <a:lstStyle/>
        <a:p>
          <a:endParaRPr lang="ru-RU"/>
        </a:p>
      </dgm:t>
    </dgm:pt>
    <dgm:pt modelId="{7F3DADE1-9825-4B3C-9E3E-4E7F2E74F8B8}" type="sibTrans" cxnId="{4E59C1BE-D465-4ACE-B8E2-F810513699FF}">
      <dgm:prSet custT="1"/>
      <dgm:spPr/>
      <dgm:t>
        <a:bodyPr/>
        <a:lstStyle/>
        <a:p>
          <a:r>
            <a:rPr lang="ru-RU" sz="1600" dirty="0"/>
            <a:t>Совет депутатов МО </a:t>
          </a:r>
          <a:r>
            <a:rPr lang="ru-RU" sz="1600" dirty="0" err="1" smtClean="0"/>
            <a:t>Усть-Лабинский</a:t>
          </a:r>
          <a:r>
            <a:rPr lang="ru-RU" sz="1600" dirty="0" smtClean="0"/>
            <a:t> </a:t>
          </a:r>
          <a:r>
            <a:rPr lang="ru-RU" sz="1600" dirty="0"/>
            <a:t>район</a:t>
          </a:r>
        </a:p>
      </dgm:t>
    </dgm:pt>
    <dgm:pt modelId="{50BEBEC9-9BAC-47BF-9E27-5EE0AC5CFBC5}">
      <dgm:prSet phldrT="[Текст]" custT="1"/>
      <dgm:spPr/>
      <dgm:t>
        <a:bodyPr/>
        <a:lstStyle/>
        <a:p>
          <a:pPr algn="ctr"/>
          <a:r>
            <a:rPr lang="ru-RU" sz="1600" dirty="0"/>
            <a:t>Глава Администрации МО </a:t>
          </a:r>
          <a:r>
            <a:rPr lang="ru-RU" sz="1600" dirty="0" err="1" smtClean="0"/>
            <a:t>Усть-Лабинский</a:t>
          </a:r>
          <a:r>
            <a:rPr lang="ru-RU" sz="1600" dirty="0" smtClean="0"/>
            <a:t> район</a:t>
          </a:r>
          <a:endParaRPr lang="ru-RU" sz="1600" dirty="0"/>
        </a:p>
      </dgm:t>
    </dgm:pt>
    <dgm:pt modelId="{7320122A-4645-4E86-B8EA-95CE4407372E}" type="parTrans" cxnId="{6E349C9B-7817-448B-BB55-B9CD33DB4EA2}">
      <dgm:prSet/>
      <dgm:spPr/>
      <dgm:t>
        <a:bodyPr/>
        <a:lstStyle/>
        <a:p>
          <a:endParaRPr lang="ru-RU"/>
        </a:p>
      </dgm:t>
    </dgm:pt>
    <dgm:pt modelId="{28C64523-6927-4989-A1BA-A0BAB2018396}" type="sibTrans" cxnId="{6E349C9B-7817-448B-BB55-B9CD33DB4EA2}">
      <dgm:prSet custT="1"/>
      <dgm:spPr/>
      <dgm:t>
        <a:bodyPr/>
        <a:lstStyle/>
        <a:p>
          <a:r>
            <a:rPr lang="ru-RU" sz="1600" dirty="0" smtClean="0"/>
            <a:t>Контрольно-счетная </a:t>
          </a:r>
          <a:r>
            <a:rPr lang="ru-RU" sz="1600" dirty="0"/>
            <a:t>палата МО </a:t>
          </a:r>
          <a:r>
            <a:rPr lang="ru-RU" sz="1600" dirty="0" err="1" smtClean="0"/>
            <a:t>Усть-Лабинский</a:t>
          </a:r>
          <a:r>
            <a:rPr lang="ru-RU" sz="1600" dirty="0" smtClean="0"/>
            <a:t> </a:t>
          </a:r>
          <a:r>
            <a:rPr lang="ru-RU" sz="1600" dirty="0"/>
            <a:t>район</a:t>
          </a:r>
        </a:p>
      </dgm:t>
    </dgm:pt>
    <dgm:pt modelId="{ED9F9C98-7153-4671-AF33-C5E0B82F0317}">
      <dgm:prSet phldrT="[Текст]" custT="1"/>
      <dgm:spPr/>
      <dgm:t>
        <a:bodyPr/>
        <a:lstStyle/>
        <a:p>
          <a:pPr algn="ctr"/>
          <a:r>
            <a:rPr lang="ru-RU" sz="1600" dirty="0"/>
            <a:t>Управление Федерального </a:t>
          </a:r>
          <a:r>
            <a:rPr lang="ru-RU" sz="1600" dirty="0" smtClean="0"/>
            <a:t>казначейства</a:t>
          </a:r>
          <a:endParaRPr lang="ru-RU" sz="1600" dirty="0"/>
        </a:p>
      </dgm:t>
    </dgm:pt>
    <dgm:pt modelId="{7E9A6D23-ACAC-41D5-8EF2-7F86BD882AA3}" type="parTrans" cxnId="{3AD2F07D-AF9F-4990-9F7B-D384570299D2}">
      <dgm:prSet/>
      <dgm:spPr/>
      <dgm:t>
        <a:bodyPr/>
        <a:lstStyle/>
        <a:p>
          <a:endParaRPr lang="ru-RU"/>
        </a:p>
      </dgm:t>
    </dgm:pt>
    <dgm:pt modelId="{A7708166-AB3D-483E-B0F3-55ED4C267D1D}" type="sibTrans" cxnId="{3AD2F07D-AF9F-4990-9F7B-D384570299D2}">
      <dgm:prSet custT="1"/>
      <dgm:spPr/>
      <dgm:t>
        <a:bodyPr/>
        <a:lstStyle/>
        <a:p>
          <a:r>
            <a:rPr lang="ru-RU" sz="1600" dirty="0"/>
            <a:t>Главные администраторы источников финансирования дефицита бюджета</a:t>
          </a:r>
        </a:p>
      </dgm:t>
    </dgm:pt>
    <dgm:pt modelId="{DD73D2C6-45AE-4E77-92CA-95D159707519}">
      <dgm:prSet phldrT="[Текст]" custT="1"/>
      <dgm:spPr/>
      <dgm:t>
        <a:bodyPr/>
        <a:lstStyle/>
        <a:p>
          <a:pPr algn="ctr"/>
          <a:r>
            <a:rPr lang="ru-RU" sz="1600" dirty="0"/>
            <a:t>Главные распорядители бюджетных </a:t>
          </a:r>
          <a:r>
            <a:rPr lang="ru-RU" sz="1600" dirty="0" smtClean="0"/>
            <a:t>средств</a:t>
          </a:r>
          <a:endParaRPr lang="ru-RU" sz="1600" dirty="0"/>
        </a:p>
      </dgm:t>
    </dgm:pt>
    <dgm:pt modelId="{F96C8C15-66E0-42E7-BC0C-B29FBAB6BB75}" type="parTrans" cxnId="{D861D871-38B8-4DB7-9F64-A023F1B8A00D}">
      <dgm:prSet/>
      <dgm:spPr/>
      <dgm:t>
        <a:bodyPr/>
        <a:lstStyle/>
        <a:p>
          <a:endParaRPr lang="ru-RU"/>
        </a:p>
      </dgm:t>
    </dgm:pt>
    <dgm:pt modelId="{91A51887-EF7D-4809-A990-059E94D5DAB8}" type="sibTrans" cxnId="{D861D871-38B8-4DB7-9F64-A023F1B8A00D}">
      <dgm:prSet custT="1"/>
      <dgm:spPr/>
      <dgm:t>
        <a:bodyPr/>
        <a:lstStyle/>
        <a:p>
          <a:r>
            <a:rPr lang="ru-RU" sz="1600"/>
            <a:t>Получатели бюджетных средств</a:t>
          </a:r>
          <a:endParaRPr lang="ru-RU" sz="1600" dirty="0"/>
        </a:p>
      </dgm:t>
    </dgm:pt>
    <dgm:pt modelId="{188685F0-09B7-4DBE-92D0-6596D2F197E8}" type="pres">
      <dgm:prSet presAssocID="{EB8AC088-0A4D-404D-A189-9993B627F1D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403637-C128-4546-A8BA-E251B0A137A9}" type="pres">
      <dgm:prSet presAssocID="{1D99C624-70A5-4D4C-A9CF-E6F877013391}" presName="composite" presStyleCnt="0"/>
      <dgm:spPr/>
      <dgm:t>
        <a:bodyPr/>
        <a:lstStyle/>
        <a:p>
          <a:endParaRPr lang="ru-RU"/>
        </a:p>
      </dgm:t>
    </dgm:pt>
    <dgm:pt modelId="{62753ADA-EE92-4FA2-94D9-A88DAA72D065}" type="pres">
      <dgm:prSet presAssocID="{1D99C624-70A5-4D4C-A9CF-E6F877013391}" presName="Parent1" presStyleLbl="node1" presStyleIdx="0" presStyleCnt="8" custScaleX="216833" custScaleY="111796" custLinFactNeighborX="42159" custLinFactNeighborY="-35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E4F82-0262-4AD9-A000-6F7C21E02436}" type="pres">
      <dgm:prSet presAssocID="{1D99C624-70A5-4D4C-A9CF-E6F877013391}" presName="Childtext1" presStyleLbl="revTx" presStyleIdx="0" presStyleCnt="4" custScaleX="69036" custScaleY="79040" custLinFactNeighborX="14775" custLinFactNeighborY="8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79DCF-C878-49BD-A773-CAD2426CF652}" type="pres">
      <dgm:prSet presAssocID="{1D99C624-70A5-4D4C-A9CF-E6F877013391}" presName="BalanceSpacing" presStyleCnt="0"/>
      <dgm:spPr/>
      <dgm:t>
        <a:bodyPr/>
        <a:lstStyle/>
        <a:p>
          <a:endParaRPr lang="ru-RU"/>
        </a:p>
      </dgm:t>
    </dgm:pt>
    <dgm:pt modelId="{BB0B500E-0DAA-4CDB-A5C1-3C670B7D96AE}" type="pres">
      <dgm:prSet presAssocID="{1D99C624-70A5-4D4C-A9CF-E6F877013391}" presName="BalanceSpacing1" presStyleCnt="0"/>
      <dgm:spPr/>
      <dgm:t>
        <a:bodyPr/>
        <a:lstStyle/>
        <a:p>
          <a:endParaRPr lang="ru-RU"/>
        </a:p>
      </dgm:t>
    </dgm:pt>
    <dgm:pt modelId="{4CA59981-637A-45E1-9749-B333E391FEA8}" type="pres">
      <dgm:prSet presAssocID="{7F3DADE1-9825-4B3C-9E3E-4E7F2E74F8B8}" presName="Accent1Text" presStyleLbl="node1" presStyleIdx="1" presStyleCnt="8" custScaleX="159565" custLinFactNeighborX="-46756" custLinFactNeighborY="-125"/>
      <dgm:spPr/>
      <dgm:t>
        <a:bodyPr/>
        <a:lstStyle/>
        <a:p>
          <a:endParaRPr lang="ru-RU"/>
        </a:p>
      </dgm:t>
    </dgm:pt>
    <dgm:pt modelId="{E4054B1A-E977-461B-B6A4-6C0CDE6E1162}" type="pres">
      <dgm:prSet presAssocID="{7F3DADE1-9825-4B3C-9E3E-4E7F2E74F8B8}" presName="spaceBetweenRectangles" presStyleCnt="0"/>
      <dgm:spPr/>
      <dgm:t>
        <a:bodyPr/>
        <a:lstStyle/>
        <a:p>
          <a:endParaRPr lang="ru-RU"/>
        </a:p>
      </dgm:t>
    </dgm:pt>
    <dgm:pt modelId="{9297963A-6006-42AB-B6B0-E8AC9A75CF19}" type="pres">
      <dgm:prSet presAssocID="{50BEBEC9-9BAC-47BF-9E27-5EE0AC5CFBC5}" presName="composite" presStyleCnt="0"/>
      <dgm:spPr/>
      <dgm:t>
        <a:bodyPr/>
        <a:lstStyle/>
        <a:p>
          <a:endParaRPr lang="ru-RU"/>
        </a:p>
      </dgm:t>
    </dgm:pt>
    <dgm:pt modelId="{1F5D1948-7201-44D0-B702-2B12D326B986}" type="pres">
      <dgm:prSet presAssocID="{50BEBEC9-9BAC-47BF-9E27-5EE0AC5CFBC5}" presName="Parent1" presStyleLbl="node1" presStyleIdx="2" presStyleCnt="8" custScaleX="201674" custLinFactNeighborX="-15959" custLinFactNeighborY="-48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695E3-F34C-4B1A-A094-4FAAA4954498}" type="pres">
      <dgm:prSet presAssocID="{50BEBEC9-9BAC-47BF-9E27-5EE0AC5CFBC5}" presName="Childtext1" presStyleLbl="revTx" presStyleIdx="1" presStyleCnt="4" custLinFactNeighborX="-10914" custLinFactNeighborY="3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6355B-0CFF-42A2-B8BF-7BE65FCE923A}" type="pres">
      <dgm:prSet presAssocID="{50BEBEC9-9BAC-47BF-9E27-5EE0AC5CFBC5}" presName="BalanceSpacing" presStyleCnt="0"/>
      <dgm:spPr/>
      <dgm:t>
        <a:bodyPr/>
        <a:lstStyle/>
        <a:p>
          <a:endParaRPr lang="ru-RU"/>
        </a:p>
      </dgm:t>
    </dgm:pt>
    <dgm:pt modelId="{5C6D9758-F690-4BED-9579-494CFA6342AE}" type="pres">
      <dgm:prSet presAssocID="{50BEBEC9-9BAC-47BF-9E27-5EE0AC5CFBC5}" presName="BalanceSpacing1" presStyleCnt="0"/>
      <dgm:spPr/>
      <dgm:t>
        <a:bodyPr/>
        <a:lstStyle/>
        <a:p>
          <a:endParaRPr lang="ru-RU"/>
        </a:p>
      </dgm:t>
    </dgm:pt>
    <dgm:pt modelId="{2FC0443A-BE56-4BCD-B3C9-E65A086DBA62}" type="pres">
      <dgm:prSet presAssocID="{28C64523-6927-4989-A1BA-A0BAB2018396}" presName="Accent1Text" presStyleLbl="node1" presStyleIdx="3" presStyleCnt="8" custScaleX="209033" custLinFactNeighborX="87143" custLinFactNeighborY="-5415"/>
      <dgm:spPr/>
      <dgm:t>
        <a:bodyPr/>
        <a:lstStyle/>
        <a:p>
          <a:endParaRPr lang="ru-RU"/>
        </a:p>
      </dgm:t>
    </dgm:pt>
    <dgm:pt modelId="{4C3CA755-32C1-4315-BEC8-28E1740341BA}" type="pres">
      <dgm:prSet presAssocID="{28C64523-6927-4989-A1BA-A0BAB2018396}" presName="spaceBetweenRectangles" presStyleCnt="0"/>
      <dgm:spPr/>
      <dgm:t>
        <a:bodyPr/>
        <a:lstStyle/>
        <a:p>
          <a:endParaRPr lang="ru-RU"/>
        </a:p>
      </dgm:t>
    </dgm:pt>
    <dgm:pt modelId="{D0CC9D5A-58F1-4312-BA03-46A08E148ADA}" type="pres">
      <dgm:prSet presAssocID="{ED9F9C98-7153-4671-AF33-C5E0B82F0317}" presName="composite" presStyleCnt="0"/>
      <dgm:spPr/>
      <dgm:t>
        <a:bodyPr/>
        <a:lstStyle/>
        <a:p>
          <a:endParaRPr lang="ru-RU"/>
        </a:p>
      </dgm:t>
    </dgm:pt>
    <dgm:pt modelId="{8D384AC5-14D3-49BE-8345-D14357C6F49B}" type="pres">
      <dgm:prSet presAssocID="{ED9F9C98-7153-4671-AF33-C5E0B82F0317}" presName="Parent1" presStyleLbl="node1" presStyleIdx="4" presStyleCnt="8" custScaleX="185762" custScaleY="89135" custLinFactNeighborX="52361" custLinFactNeighborY="-35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75DBF-155D-4B6A-984B-C6B17D44D297}" type="pres">
      <dgm:prSet presAssocID="{ED9F9C98-7153-4671-AF33-C5E0B82F0317}" presName="Childtext1" presStyleLbl="revTx" presStyleIdx="2" presStyleCnt="4" custScaleY="79040" custLinFactNeighborX="14775" custLinFactNeighborY="-2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37AA6-34FB-42D8-9F05-4D6BAF24E212}" type="pres">
      <dgm:prSet presAssocID="{ED9F9C98-7153-4671-AF33-C5E0B82F0317}" presName="BalanceSpacing" presStyleCnt="0"/>
      <dgm:spPr/>
      <dgm:t>
        <a:bodyPr/>
        <a:lstStyle/>
        <a:p>
          <a:endParaRPr lang="ru-RU"/>
        </a:p>
      </dgm:t>
    </dgm:pt>
    <dgm:pt modelId="{8C4D7115-E761-456A-89E2-C0F26D9E08D7}" type="pres">
      <dgm:prSet presAssocID="{ED9F9C98-7153-4671-AF33-C5E0B82F0317}" presName="BalanceSpacing1" presStyleCnt="0"/>
      <dgm:spPr/>
      <dgm:t>
        <a:bodyPr/>
        <a:lstStyle/>
        <a:p>
          <a:endParaRPr lang="ru-RU"/>
        </a:p>
      </dgm:t>
    </dgm:pt>
    <dgm:pt modelId="{F61D6640-52DA-40E7-988C-A55226623EDB}" type="pres">
      <dgm:prSet presAssocID="{A7708166-AB3D-483E-B0F3-55ED4C267D1D}" presName="Accent1Text" presStyleLbl="node1" presStyleIdx="5" presStyleCnt="8" custScaleX="243211" custScaleY="114651" custLinFactNeighborX="-68359" custLinFactNeighborY="-2469"/>
      <dgm:spPr/>
      <dgm:t>
        <a:bodyPr/>
        <a:lstStyle/>
        <a:p>
          <a:endParaRPr lang="ru-RU"/>
        </a:p>
      </dgm:t>
    </dgm:pt>
    <dgm:pt modelId="{6BF2A0BA-FABA-4915-9F38-90291F1AF7A0}" type="pres">
      <dgm:prSet presAssocID="{A7708166-AB3D-483E-B0F3-55ED4C267D1D}" presName="spaceBetweenRectangles" presStyleCnt="0"/>
      <dgm:spPr/>
      <dgm:t>
        <a:bodyPr/>
        <a:lstStyle/>
        <a:p>
          <a:endParaRPr lang="ru-RU"/>
        </a:p>
      </dgm:t>
    </dgm:pt>
    <dgm:pt modelId="{6A0C9C48-DB5D-4B16-9CEA-05553CB3CAF3}" type="pres">
      <dgm:prSet presAssocID="{DD73D2C6-45AE-4E77-92CA-95D159707519}" presName="composite" presStyleCnt="0"/>
      <dgm:spPr/>
      <dgm:t>
        <a:bodyPr/>
        <a:lstStyle/>
        <a:p>
          <a:endParaRPr lang="ru-RU"/>
        </a:p>
      </dgm:t>
    </dgm:pt>
    <dgm:pt modelId="{7F2B6DE6-662C-4E68-8073-C9C4261B86DF}" type="pres">
      <dgm:prSet presAssocID="{DD73D2C6-45AE-4E77-92CA-95D159707519}" presName="Parent1" presStyleLbl="node1" presStyleIdx="6" presStyleCnt="8" custScaleX="206123" custLinFactNeighborX="-19871" custLinFactNeighborY="-2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97DB8-703A-44BF-B70B-D8435FAC002D}" type="pres">
      <dgm:prSet presAssocID="{DD73D2C6-45AE-4E77-92CA-95D159707519}" presName="Childtext1" presStyleLbl="revTx" presStyleIdx="3" presStyleCnt="4" custLinFactNeighborX="-16736" custLinFactNeighborY="-7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BA205-CBED-4E90-9575-A68E02C00F7F}" type="pres">
      <dgm:prSet presAssocID="{DD73D2C6-45AE-4E77-92CA-95D159707519}" presName="BalanceSpacing" presStyleCnt="0"/>
      <dgm:spPr/>
      <dgm:t>
        <a:bodyPr/>
        <a:lstStyle/>
        <a:p>
          <a:endParaRPr lang="ru-RU"/>
        </a:p>
      </dgm:t>
    </dgm:pt>
    <dgm:pt modelId="{EA140BEE-F85F-445D-B081-89136825C8F5}" type="pres">
      <dgm:prSet presAssocID="{DD73D2C6-45AE-4E77-92CA-95D159707519}" presName="BalanceSpacing1" presStyleCnt="0"/>
      <dgm:spPr/>
      <dgm:t>
        <a:bodyPr/>
        <a:lstStyle/>
        <a:p>
          <a:endParaRPr lang="ru-RU"/>
        </a:p>
      </dgm:t>
    </dgm:pt>
    <dgm:pt modelId="{CE2F51C3-44BD-4727-B2B1-D60D81C77C9C}" type="pres">
      <dgm:prSet presAssocID="{91A51887-EF7D-4809-A990-059E94D5DAB8}" presName="Accent1Text" presStyleLbl="node1" presStyleIdx="7" presStyleCnt="8" custScaleX="148053" custLinFactNeighborX="60759" custLinFactNeighborY="-1708"/>
      <dgm:spPr/>
      <dgm:t>
        <a:bodyPr/>
        <a:lstStyle/>
        <a:p>
          <a:endParaRPr lang="ru-RU"/>
        </a:p>
      </dgm:t>
    </dgm:pt>
  </dgm:ptLst>
  <dgm:cxnLst>
    <dgm:cxn modelId="{26493046-AE79-4C93-BCEE-1458CF85132E}" type="presOf" srcId="{ED9F9C98-7153-4671-AF33-C5E0B82F0317}" destId="{8D384AC5-14D3-49BE-8345-D14357C6F49B}" srcOrd="0" destOrd="0" presId="urn:microsoft.com/office/officeart/2008/layout/AlternatingHexagons"/>
    <dgm:cxn modelId="{669F443F-E2C7-4835-B514-282A29E49574}" type="presOf" srcId="{28C64523-6927-4989-A1BA-A0BAB2018396}" destId="{2FC0443A-BE56-4BCD-B3C9-E65A086DBA62}" srcOrd="0" destOrd="0" presId="urn:microsoft.com/office/officeart/2008/layout/AlternatingHexagons"/>
    <dgm:cxn modelId="{4E59C1BE-D465-4ACE-B8E2-F810513699FF}" srcId="{EB8AC088-0A4D-404D-A189-9993B627F1DA}" destId="{1D99C624-70A5-4D4C-A9CF-E6F877013391}" srcOrd="0" destOrd="0" parTransId="{2CB24AA2-ECC0-4580-8BA5-EDFF29BB1B63}" sibTransId="{7F3DADE1-9825-4B3C-9E3E-4E7F2E74F8B8}"/>
    <dgm:cxn modelId="{332069F1-6373-435D-8B44-9AF2A9CFC70D}" type="presOf" srcId="{DD73D2C6-45AE-4E77-92CA-95D159707519}" destId="{7F2B6DE6-662C-4E68-8073-C9C4261B86DF}" srcOrd="0" destOrd="0" presId="urn:microsoft.com/office/officeart/2008/layout/AlternatingHexagons"/>
    <dgm:cxn modelId="{381DD4A5-FA85-4CAA-953D-B6E74087E5B5}" type="presOf" srcId="{A7708166-AB3D-483E-B0F3-55ED4C267D1D}" destId="{F61D6640-52DA-40E7-988C-A55226623EDB}" srcOrd="0" destOrd="0" presId="urn:microsoft.com/office/officeart/2008/layout/AlternatingHexagons"/>
    <dgm:cxn modelId="{324EDFA4-A5DF-4077-972A-3DE817F66E77}" type="presOf" srcId="{91A51887-EF7D-4809-A990-059E94D5DAB8}" destId="{CE2F51C3-44BD-4727-B2B1-D60D81C77C9C}" srcOrd="0" destOrd="0" presId="urn:microsoft.com/office/officeart/2008/layout/AlternatingHexagons"/>
    <dgm:cxn modelId="{D861D871-38B8-4DB7-9F64-A023F1B8A00D}" srcId="{EB8AC088-0A4D-404D-A189-9993B627F1DA}" destId="{DD73D2C6-45AE-4E77-92CA-95D159707519}" srcOrd="3" destOrd="0" parTransId="{F96C8C15-66E0-42E7-BC0C-B29FBAB6BB75}" sibTransId="{91A51887-EF7D-4809-A990-059E94D5DAB8}"/>
    <dgm:cxn modelId="{DD3BDF14-4731-41F1-B8B8-230D6D05D01E}" type="presOf" srcId="{7F3DADE1-9825-4B3C-9E3E-4E7F2E74F8B8}" destId="{4CA59981-637A-45E1-9749-B333E391FEA8}" srcOrd="0" destOrd="0" presId="urn:microsoft.com/office/officeart/2008/layout/AlternatingHexagons"/>
    <dgm:cxn modelId="{344CA29B-C1E6-4C9E-BF48-14939E1A0D6D}" type="presOf" srcId="{1D99C624-70A5-4D4C-A9CF-E6F877013391}" destId="{62753ADA-EE92-4FA2-94D9-A88DAA72D065}" srcOrd="0" destOrd="0" presId="urn:microsoft.com/office/officeart/2008/layout/AlternatingHexagons"/>
    <dgm:cxn modelId="{3AD2F07D-AF9F-4990-9F7B-D384570299D2}" srcId="{EB8AC088-0A4D-404D-A189-9993B627F1DA}" destId="{ED9F9C98-7153-4671-AF33-C5E0B82F0317}" srcOrd="2" destOrd="0" parTransId="{7E9A6D23-ACAC-41D5-8EF2-7F86BD882AA3}" sibTransId="{A7708166-AB3D-483E-B0F3-55ED4C267D1D}"/>
    <dgm:cxn modelId="{9EFDB3CA-BB30-49E8-A644-623B2FF559E0}" type="presOf" srcId="{EB8AC088-0A4D-404D-A189-9993B627F1DA}" destId="{188685F0-09B7-4DBE-92D0-6596D2F197E8}" srcOrd="0" destOrd="0" presId="urn:microsoft.com/office/officeart/2008/layout/AlternatingHexagons"/>
    <dgm:cxn modelId="{6E349C9B-7817-448B-BB55-B9CD33DB4EA2}" srcId="{EB8AC088-0A4D-404D-A189-9993B627F1DA}" destId="{50BEBEC9-9BAC-47BF-9E27-5EE0AC5CFBC5}" srcOrd="1" destOrd="0" parTransId="{7320122A-4645-4E86-B8EA-95CE4407372E}" sibTransId="{28C64523-6927-4989-A1BA-A0BAB2018396}"/>
    <dgm:cxn modelId="{B54E2E95-6961-4011-B7D7-74521B52DBC7}" type="presOf" srcId="{50BEBEC9-9BAC-47BF-9E27-5EE0AC5CFBC5}" destId="{1F5D1948-7201-44D0-B702-2B12D326B986}" srcOrd="0" destOrd="0" presId="urn:microsoft.com/office/officeart/2008/layout/AlternatingHexagons"/>
    <dgm:cxn modelId="{5B35093A-DD78-4E3E-9A19-7F2A81D9E35F}" type="presParOf" srcId="{188685F0-09B7-4DBE-92D0-6596D2F197E8}" destId="{BA403637-C128-4546-A8BA-E251B0A137A9}" srcOrd="0" destOrd="0" presId="urn:microsoft.com/office/officeart/2008/layout/AlternatingHexagons"/>
    <dgm:cxn modelId="{47B457BB-3C87-4F33-AC38-05B75D61A472}" type="presParOf" srcId="{BA403637-C128-4546-A8BA-E251B0A137A9}" destId="{62753ADA-EE92-4FA2-94D9-A88DAA72D065}" srcOrd="0" destOrd="0" presId="urn:microsoft.com/office/officeart/2008/layout/AlternatingHexagons"/>
    <dgm:cxn modelId="{096FBFA4-5F6C-43D6-8A82-BF5D4D1077CF}" type="presParOf" srcId="{BA403637-C128-4546-A8BA-E251B0A137A9}" destId="{543E4F82-0262-4AD9-A000-6F7C21E02436}" srcOrd="1" destOrd="0" presId="urn:microsoft.com/office/officeart/2008/layout/AlternatingHexagons"/>
    <dgm:cxn modelId="{61D33476-4DEA-40C2-A8D0-E5B940E3A37A}" type="presParOf" srcId="{BA403637-C128-4546-A8BA-E251B0A137A9}" destId="{6E379DCF-C878-49BD-A773-CAD2426CF652}" srcOrd="2" destOrd="0" presId="urn:microsoft.com/office/officeart/2008/layout/AlternatingHexagons"/>
    <dgm:cxn modelId="{F5A828C3-258A-45BB-8E14-72B2B9D29E8B}" type="presParOf" srcId="{BA403637-C128-4546-A8BA-E251B0A137A9}" destId="{BB0B500E-0DAA-4CDB-A5C1-3C670B7D96AE}" srcOrd="3" destOrd="0" presId="urn:microsoft.com/office/officeart/2008/layout/AlternatingHexagons"/>
    <dgm:cxn modelId="{457ADD4E-EE68-472F-9D37-60C77E6ACAAD}" type="presParOf" srcId="{BA403637-C128-4546-A8BA-E251B0A137A9}" destId="{4CA59981-637A-45E1-9749-B333E391FEA8}" srcOrd="4" destOrd="0" presId="urn:microsoft.com/office/officeart/2008/layout/AlternatingHexagons"/>
    <dgm:cxn modelId="{BD0D5A32-4F0C-4345-A8F7-D9A6AEE96822}" type="presParOf" srcId="{188685F0-09B7-4DBE-92D0-6596D2F197E8}" destId="{E4054B1A-E977-461B-B6A4-6C0CDE6E1162}" srcOrd="1" destOrd="0" presId="urn:microsoft.com/office/officeart/2008/layout/AlternatingHexagons"/>
    <dgm:cxn modelId="{640D60F7-79FA-4A85-99C7-81FD20DE42A7}" type="presParOf" srcId="{188685F0-09B7-4DBE-92D0-6596D2F197E8}" destId="{9297963A-6006-42AB-B6B0-E8AC9A75CF19}" srcOrd="2" destOrd="0" presId="urn:microsoft.com/office/officeart/2008/layout/AlternatingHexagons"/>
    <dgm:cxn modelId="{DBE8F1DD-30AB-487E-965C-13EA6FA22C9E}" type="presParOf" srcId="{9297963A-6006-42AB-B6B0-E8AC9A75CF19}" destId="{1F5D1948-7201-44D0-B702-2B12D326B986}" srcOrd="0" destOrd="0" presId="urn:microsoft.com/office/officeart/2008/layout/AlternatingHexagons"/>
    <dgm:cxn modelId="{3EAC6D2C-959A-47FA-99A8-E41608D30DCC}" type="presParOf" srcId="{9297963A-6006-42AB-B6B0-E8AC9A75CF19}" destId="{4AB695E3-F34C-4B1A-A094-4FAAA4954498}" srcOrd="1" destOrd="0" presId="urn:microsoft.com/office/officeart/2008/layout/AlternatingHexagons"/>
    <dgm:cxn modelId="{90F76E1A-E884-470C-9EA5-FA5482F006A3}" type="presParOf" srcId="{9297963A-6006-42AB-B6B0-E8AC9A75CF19}" destId="{7856355B-0CFF-42A2-B8BF-7BE65FCE923A}" srcOrd="2" destOrd="0" presId="urn:microsoft.com/office/officeart/2008/layout/AlternatingHexagons"/>
    <dgm:cxn modelId="{46838AD6-65A3-4417-B93D-D6692F67A1B6}" type="presParOf" srcId="{9297963A-6006-42AB-B6B0-E8AC9A75CF19}" destId="{5C6D9758-F690-4BED-9579-494CFA6342AE}" srcOrd="3" destOrd="0" presId="urn:microsoft.com/office/officeart/2008/layout/AlternatingHexagons"/>
    <dgm:cxn modelId="{896BF37E-E74A-49BE-B681-DEB4C46DB110}" type="presParOf" srcId="{9297963A-6006-42AB-B6B0-E8AC9A75CF19}" destId="{2FC0443A-BE56-4BCD-B3C9-E65A086DBA62}" srcOrd="4" destOrd="0" presId="urn:microsoft.com/office/officeart/2008/layout/AlternatingHexagons"/>
    <dgm:cxn modelId="{0879EDE8-A7AA-42FF-B546-682582F71DCE}" type="presParOf" srcId="{188685F0-09B7-4DBE-92D0-6596D2F197E8}" destId="{4C3CA755-32C1-4315-BEC8-28E1740341BA}" srcOrd="3" destOrd="0" presId="urn:microsoft.com/office/officeart/2008/layout/AlternatingHexagons"/>
    <dgm:cxn modelId="{42197F34-3E15-4BED-BC1B-E5B48EED48C6}" type="presParOf" srcId="{188685F0-09B7-4DBE-92D0-6596D2F197E8}" destId="{D0CC9D5A-58F1-4312-BA03-46A08E148ADA}" srcOrd="4" destOrd="0" presId="urn:microsoft.com/office/officeart/2008/layout/AlternatingHexagons"/>
    <dgm:cxn modelId="{5C3F89BF-676B-411D-AB98-3CA0E8FA648D}" type="presParOf" srcId="{D0CC9D5A-58F1-4312-BA03-46A08E148ADA}" destId="{8D384AC5-14D3-49BE-8345-D14357C6F49B}" srcOrd="0" destOrd="0" presId="urn:microsoft.com/office/officeart/2008/layout/AlternatingHexagons"/>
    <dgm:cxn modelId="{56DF1E84-C943-41A3-A9CD-7092EEB54493}" type="presParOf" srcId="{D0CC9D5A-58F1-4312-BA03-46A08E148ADA}" destId="{D6E75DBF-155D-4B6A-984B-C6B17D44D297}" srcOrd="1" destOrd="0" presId="urn:microsoft.com/office/officeart/2008/layout/AlternatingHexagons"/>
    <dgm:cxn modelId="{248D21D8-C7CA-40F3-97E1-1F328E197EAF}" type="presParOf" srcId="{D0CC9D5A-58F1-4312-BA03-46A08E148ADA}" destId="{1A437AA6-34FB-42D8-9F05-4D6BAF24E212}" srcOrd="2" destOrd="0" presId="urn:microsoft.com/office/officeart/2008/layout/AlternatingHexagons"/>
    <dgm:cxn modelId="{D9FD4D67-BA16-47C0-A7A6-B05ED57D2ADE}" type="presParOf" srcId="{D0CC9D5A-58F1-4312-BA03-46A08E148ADA}" destId="{8C4D7115-E761-456A-89E2-C0F26D9E08D7}" srcOrd="3" destOrd="0" presId="urn:microsoft.com/office/officeart/2008/layout/AlternatingHexagons"/>
    <dgm:cxn modelId="{FA095B7D-90B4-40F6-93DD-CE9D14D2FFE5}" type="presParOf" srcId="{D0CC9D5A-58F1-4312-BA03-46A08E148ADA}" destId="{F61D6640-52DA-40E7-988C-A55226623EDB}" srcOrd="4" destOrd="0" presId="urn:microsoft.com/office/officeart/2008/layout/AlternatingHexagons"/>
    <dgm:cxn modelId="{5A3D92F2-07FC-45F7-B03D-7A7017D9B57C}" type="presParOf" srcId="{188685F0-09B7-4DBE-92D0-6596D2F197E8}" destId="{6BF2A0BA-FABA-4915-9F38-90291F1AF7A0}" srcOrd="5" destOrd="0" presId="urn:microsoft.com/office/officeart/2008/layout/AlternatingHexagons"/>
    <dgm:cxn modelId="{56EAA9EF-575E-4F85-BD4D-BA4EC9A79FFA}" type="presParOf" srcId="{188685F0-09B7-4DBE-92D0-6596D2F197E8}" destId="{6A0C9C48-DB5D-4B16-9CEA-05553CB3CAF3}" srcOrd="6" destOrd="0" presId="urn:microsoft.com/office/officeart/2008/layout/AlternatingHexagons"/>
    <dgm:cxn modelId="{8E402880-A47E-481F-9CF1-41F370F01415}" type="presParOf" srcId="{6A0C9C48-DB5D-4B16-9CEA-05553CB3CAF3}" destId="{7F2B6DE6-662C-4E68-8073-C9C4261B86DF}" srcOrd="0" destOrd="0" presId="urn:microsoft.com/office/officeart/2008/layout/AlternatingHexagons"/>
    <dgm:cxn modelId="{7F0BED25-CC6F-430C-84DD-E3BEC26F0934}" type="presParOf" srcId="{6A0C9C48-DB5D-4B16-9CEA-05553CB3CAF3}" destId="{D4497DB8-703A-44BF-B70B-D8435FAC002D}" srcOrd="1" destOrd="0" presId="urn:microsoft.com/office/officeart/2008/layout/AlternatingHexagons"/>
    <dgm:cxn modelId="{FFAECB5B-80EC-44C5-833F-5DAB009B6801}" type="presParOf" srcId="{6A0C9C48-DB5D-4B16-9CEA-05553CB3CAF3}" destId="{3C4BA205-CBED-4E90-9575-A68E02C00F7F}" srcOrd="2" destOrd="0" presId="urn:microsoft.com/office/officeart/2008/layout/AlternatingHexagons"/>
    <dgm:cxn modelId="{34713264-72E1-4C4D-BA9F-EB85E254D536}" type="presParOf" srcId="{6A0C9C48-DB5D-4B16-9CEA-05553CB3CAF3}" destId="{EA140BEE-F85F-445D-B081-89136825C8F5}" srcOrd="3" destOrd="0" presId="urn:microsoft.com/office/officeart/2008/layout/AlternatingHexagons"/>
    <dgm:cxn modelId="{4898FF85-6FA7-41B9-8F4B-A288835D99C7}" type="presParOf" srcId="{6A0C9C48-DB5D-4B16-9CEA-05553CB3CAF3}" destId="{CE2F51C3-44BD-4727-B2B1-D60D81C77C9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B9D0E-8A1F-46D7-9D4E-9D8787277F81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DA3E7-2122-47E5-B709-4438D1FB9F91}">
      <dgm:prSet phldrT="[Текст]"/>
      <dgm:spPr/>
      <dgm:t>
        <a:bodyPr/>
        <a:lstStyle/>
        <a:p>
          <a:r>
            <a:rPr lang="ru-RU" b="1" dirty="0"/>
            <a:t>ОСНОВЫ СОСТАВЛЕНИЯ БЮДЖЕТА</a:t>
          </a:r>
        </a:p>
      </dgm:t>
    </dgm:pt>
    <dgm:pt modelId="{4CF98781-DE29-4584-A5E2-BF697491AF46}" type="parTrans" cxnId="{BAEEEF2E-4620-4B81-B0E2-2A4942F7743E}">
      <dgm:prSet/>
      <dgm:spPr/>
      <dgm:t>
        <a:bodyPr/>
        <a:lstStyle/>
        <a:p>
          <a:endParaRPr lang="ru-RU"/>
        </a:p>
      </dgm:t>
    </dgm:pt>
    <dgm:pt modelId="{839DCE69-31ED-469A-96B7-3ED943BABB6D}" type="sibTrans" cxnId="{BAEEEF2E-4620-4B81-B0E2-2A4942F7743E}">
      <dgm:prSet/>
      <dgm:spPr/>
      <dgm:t>
        <a:bodyPr/>
        <a:lstStyle/>
        <a:p>
          <a:endParaRPr lang="ru-RU"/>
        </a:p>
      </dgm:t>
    </dgm:pt>
    <dgm:pt modelId="{B6D0FFF7-9F4A-489F-82AD-7CDED9C6A265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Положения послания Президента РФ Федеральному собранию, Указы Президента РФ</a:t>
          </a:r>
          <a:endParaRPr lang="ru-RU" sz="1800" dirty="0"/>
        </a:p>
      </dgm:t>
    </dgm:pt>
    <dgm:pt modelId="{4C7E9BB2-E385-49F8-9119-9431306631FE}" type="parTrans" cxnId="{D7B138A1-F2B2-4A96-8977-6C78F3979A58}">
      <dgm:prSet/>
      <dgm:spPr/>
      <dgm:t>
        <a:bodyPr/>
        <a:lstStyle/>
        <a:p>
          <a:endParaRPr lang="ru-RU" dirty="0"/>
        </a:p>
      </dgm:t>
    </dgm:pt>
    <dgm:pt modelId="{FF1FAA7E-A19D-487F-9E42-E0E81A8FFF5D}" type="sibTrans" cxnId="{D7B138A1-F2B2-4A96-8977-6C78F3979A58}">
      <dgm:prSet/>
      <dgm:spPr/>
      <dgm:t>
        <a:bodyPr/>
        <a:lstStyle/>
        <a:p>
          <a:endParaRPr lang="ru-RU"/>
        </a:p>
      </dgm:t>
    </dgm:pt>
    <dgm:pt modelId="{956BCC83-50C6-4FC6-B602-135D81160DC9}">
      <dgm:prSet phldrT="[Текст]"/>
      <dgm:spPr/>
      <dgm:t>
        <a:bodyPr/>
        <a:lstStyle/>
        <a:p>
          <a:endParaRPr lang="ru-RU" dirty="0"/>
        </a:p>
      </dgm:t>
    </dgm:pt>
    <dgm:pt modelId="{ECA7DA18-73F8-43B6-8112-ACF883E6F09B}" type="parTrans" cxnId="{EACFBB4D-A9C0-4262-BF71-78B4B9666A71}">
      <dgm:prSet/>
      <dgm:spPr/>
      <dgm:t>
        <a:bodyPr/>
        <a:lstStyle/>
        <a:p>
          <a:endParaRPr lang="ru-RU"/>
        </a:p>
      </dgm:t>
    </dgm:pt>
    <dgm:pt modelId="{27428B91-7F08-44B0-8F1E-6940BB39CE48}" type="sibTrans" cxnId="{EACFBB4D-A9C0-4262-BF71-78B4B9666A71}">
      <dgm:prSet/>
      <dgm:spPr/>
      <dgm:t>
        <a:bodyPr/>
        <a:lstStyle/>
        <a:p>
          <a:endParaRPr lang="ru-RU"/>
        </a:p>
      </dgm:t>
    </dgm:pt>
    <dgm:pt modelId="{83261D0E-C41C-4EF0-B1CB-05E646D7CA31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Прогноз социально-экономического развития</a:t>
          </a:r>
        </a:p>
      </dgm:t>
    </dgm:pt>
    <dgm:pt modelId="{7BEA8365-F688-48E4-B134-F6DD4AD2141F}" type="parTrans" cxnId="{26F829EA-6C46-4C86-B513-6615C5A83CF0}">
      <dgm:prSet/>
      <dgm:spPr/>
      <dgm:t>
        <a:bodyPr/>
        <a:lstStyle/>
        <a:p>
          <a:endParaRPr lang="ru-RU" dirty="0"/>
        </a:p>
      </dgm:t>
    </dgm:pt>
    <dgm:pt modelId="{C1B675CD-6CAC-459B-BE84-12FF78979F61}" type="sibTrans" cxnId="{26F829EA-6C46-4C86-B513-6615C5A83CF0}">
      <dgm:prSet/>
      <dgm:spPr/>
      <dgm:t>
        <a:bodyPr/>
        <a:lstStyle/>
        <a:p>
          <a:endParaRPr lang="ru-RU"/>
        </a:p>
      </dgm:t>
    </dgm:pt>
    <dgm:pt modelId="{3703C8DC-F813-4B07-836F-F217B7034CB7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Бюджетный прогноз </a:t>
          </a:r>
          <a:r>
            <a:rPr lang="ru-RU" sz="1800" dirty="0" smtClean="0">
              <a:latin typeface="+mn-lt"/>
            </a:rPr>
            <a:t>МО </a:t>
          </a:r>
          <a:r>
            <a:rPr lang="ru-RU" sz="1800" dirty="0" err="1" smtClean="0">
              <a:latin typeface="+mn-lt"/>
            </a:rPr>
            <a:t>Усть-Лабинский</a:t>
          </a:r>
          <a:r>
            <a:rPr lang="ru-RU" sz="1800" dirty="0" smtClean="0">
              <a:latin typeface="+mn-lt"/>
            </a:rPr>
            <a:t> район </a:t>
          </a:r>
          <a:r>
            <a:rPr lang="ru-RU" sz="1800" dirty="0">
              <a:latin typeface="+mn-lt"/>
            </a:rPr>
            <a:t>на долгосрочный период</a:t>
          </a:r>
        </a:p>
      </dgm:t>
    </dgm:pt>
    <dgm:pt modelId="{5AC8817A-19B9-49A0-BB7A-24017798C00C}" type="parTrans" cxnId="{0F2D2C5D-235A-4F3E-86A8-E086E7797E38}">
      <dgm:prSet/>
      <dgm:spPr/>
      <dgm:t>
        <a:bodyPr/>
        <a:lstStyle/>
        <a:p>
          <a:endParaRPr lang="ru-RU" dirty="0"/>
        </a:p>
      </dgm:t>
    </dgm:pt>
    <dgm:pt modelId="{A639D29E-01E9-4BAC-BBEC-5AD3A9F0F452}" type="sibTrans" cxnId="{0F2D2C5D-235A-4F3E-86A8-E086E7797E38}">
      <dgm:prSet/>
      <dgm:spPr/>
      <dgm:t>
        <a:bodyPr/>
        <a:lstStyle/>
        <a:p>
          <a:endParaRPr lang="ru-RU"/>
        </a:p>
      </dgm:t>
    </dgm:pt>
    <dgm:pt modelId="{187DEDA7-2234-414D-9E7E-8F6A372DA5DB}">
      <dgm:prSet custT="1"/>
      <dgm:spPr/>
      <dgm:t>
        <a:bodyPr/>
        <a:lstStyle/>
        <a:p>
          <a:r>
            <a:rPr lang="ru-RU" sz="1800" dirty="0">
              <a:latin typeface="+mn-lt"/>
            </a:rPr>
            <a:t>Основные направления бюджетной </a:t>
          </a:r>
          <a:r>
            <a:rPr lang="ru-RU" sz="1800" dirty="0" smtClean="0">
              <a:latin typeface="+mn-lt"/>
            </a:rPr>
            <a:t>и </a:t>
          </a:r>
          <a:r>
            <a:rPr lang="ru-RU" sz="1800" dirty="0">
              <a:latin typeface="+mn-lt"/>
            </a:rPr>
            <a:t>налоговой политики </a:t>
          </a:r>
        </a:p>
      </dgm:t>
    </dgm:pt>
    <dgm:pt modelId="{1A542E8E-ADDE-41F6-8987-BC49017B9249}" type="parTrans" cxnId="{D23C39FB-6403-4E65-8E7D-A0F605D69D3A}">
      <dgm:prSet/>
      <dgm:spPr/>
      <dgm:t>
        <a:bodyPr/>
        <a:lstStyle/>
        <a:p>
          <a:endParaRPr lang="ru-RU" dirty="0"/>
        </a:p>
      </dgm:t>
    </dgm:pt>
    <dgm:pt modelId="{032C7E45-3EBE-42ED-A52B-6D74C5AF3A3E}" type="sibTrans" cxnId="{D23C39FB-6403-4E65-8E7D-A0F605D69D3A}">
      <dgm:prSet/>
      <dgm:spPr/>
      <dgm:t>
        <a:bodyPr/>
        <a:lstStyle/>
        <a:p>
          <a:endParaRPr lang="ru-RU"/>
        </a:p>
      </dgm:t>
    </dgm:pt>
    <dgm:pt modelId="{9992F96A-E742-4EAB-8FA8-DF55C0B2A302}">
      <dgm:prSet custT="1"/>
      <dgm:spPr/>
      <dgm:t>
        <a:bodyPr/>
        <a:lstStyle/>
        <a:p>
          <a:r>
            <a:rPr lang="ru-RU" sz="1800" dirty="0">
              <a:latin typeface="+mn-lt"/>
            </a:rPr>
            <a:t>Муниципальные программы </a:t>
          </a:r>
        </a:p>
        <a:p>
          <a:r>
            <a:rPr lang="ru-RU" sz="1800" dirty="0">
              <a:latin typeface="+mn-lt"/>
            </a:rPr>
            <a:t>МО </a:t>
          </a:r>
          <a:r>
            <a:rPr lang="ru-RU" sz="1800" dirty="0" err="1" smtClean="0">
              <a:latin typeface="+mn-lt"/>
            </a:rPr>
            <a:t>Усть-Лабинский</a:t>
          </a:r>
          <a:r>
            <a:rPr lang="ru-RU" sz="1800" dirty="0" smtClean="0">
              <a:latin typeface="+mn-lt"/>
            </a:rPr>
            <a:t> район</a:t>
          </a:r>
          <a:endParaRPr lang="ru-RU" sz="1800" dirty="0"/>
        </a:p>
      </dgm:t>
    </dgm:pt>
    <dgm:pt modelId="{A0A71A17-00E5-41FF-95DA-36BED3BF931E}" type="parTrans" cxnId="{C76DB3FC-DA65-4E55-A787-4293BAA5CEF9}">
      <dgm:prSet/>
      <dgm:spPr/>
      <dgm:t>
        <a:bodyPr/>
        <a:lstStyle/>
        <a:p>
          <a:endParaRPr lang="ru-RU" dirty="0"/>
        </a:p>
      </dgm:t>
    </dgm:pt>
    <dgm:pt modelId="{1C93C75D-BEAA-4A77-8A47-2FEC2F5E6347}" type="sibTrans" cxnId="{C76DB3FC-DA65-4E55-A787-4293BAA5CEF9}">
      <dgm:prSet/>
      <dgm:spPr/>
      <dgm:t>
        <a:bodyPr/>
        <a:lstStyle/>
        <a:p>
          <a:endParaRPr lang="ru-RU"/>
        </a:p>
      </dgm:t>
    </dgm:pt>
    <dgm:pt modelId="{32CF4963-8BF7-4B1F-9FC5-E231139AED1E}" type="pres">
      <dgm:prSet presAssocID="{47EB9D0E-8A1F-46D7-9D4E-9D8787277F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A72F9-D7CD-4B39-80DB-CB54E9D096AD}" type="pres">
      <dgm:prSet presAssocID="{403DA3E7-2122-47E5-B709-4438D1FB9F91}" presName="centerShape" presStyleLbl="node0" presStyleIdx="0" presStyleCnt="1"/>
      <dgm:spPr/>
      <dgm:t>
        <a:bodyPr/>
        <a:lstStyle/>
        <a:p>
          <a:endParaRPr lang="ru-RU"/>
        </a:p>
      </dgm:t>
    </dgm:pt>
    <dgm:pt modelId="{EA4BF048-3FEB-4CC9-8CD5-8CC7D850034F}" type="pres">
      <dgm:prSet presAssocID="{4C7E9BB2-E385-49F8-9119-9431306631FE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802F9470-EC93-4EC1-95D2-AEE7F54FC036}" type="pres">
      <dgm:prSet presAssocID="{B6D0FFF7-9F4A-489F-82AD-7CDED9C6A265}" presName="node" presStyleLbl="node1" presStyleIdx="0" presStyleCnt="5" custScaleX="203844" custRadScaleRad="132823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C20E-44BE-44B9-8D99-89EE78410F1F}" type="pres">
      <dgm:prSet presAssocID="{7BEA8365-F688-48E4-B134-F6DD4AD2141F}" presName="parTrans" presStyleLbl="bgSibTrans2D1" presStyleIdx="1" presStyleCnt="5" custLinFactNeighborX="-199" custLinFactNeighborY="2015"/>
      <dgm:spPr/>
      <dgm:t>
        <a:bodyPr/>
        <a:lstStyle/>
        <a:p>
          <a:endParaRPr lang="ru-RU"/>
        </a:p>
      </dgm:t>
    </dgm:pt>
    <dgm:pt modelId="{FBE01D68-8E6B-48B3-90EF-B96D4A24788F}" type="pres">
      <dgm:prSet presAssocID="{83261D0E-C41C-4EF0-B1CB-05E646D7CA31}" presName="node" presStyleLbl="node1" presStyleIdx="1" presStyleCnt="5" custScaleX="174576" custScaleY="96548" custRadScaleRad="148709" custRadScaleInc="-3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5DD3-E240-4261-8879-F40B7DA4F61D}" type="pres">
      <dgm:prSet presAssocID="{5AC8817A-19B9-49A0-BB7A-24017798C00C}" presName="parTrans" presStyleLbl="bgSibTrans2D1" presStyleIdx="2" presStyleCnt="5" custLinFactNeighborX="-280" custLinFactNeighborY="2015"/>
      <dgm:spPr/>
      <dgm:t>
        <a:bodyPr/>
        <a:lstStyle/>
        <a:p>
          <a:endParaRPr lang="ru-RU"/>
        </a:p>
      </dgm:t>
    </dgm:pt>
    <dgm:pt modelId="{985A702D-6D99-47F1-87A0-27C0295F20E0}" type="pres">
      <dgm:prSet presAssocID="{3703C8DC-F813-4B07-836F-F217B7034CB7}" presName="node" presStyleLbl="node1" presStyleIdx="2" presStyleCnt="5" custScaleX="148863" custScaleY="107150" custRadScaleRad="96564" custRadScaleInc="-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28DAB-169E-4F44-8A76-BE33179A45AF}" type="pres">
      <dgm:prSet presAssocID="{1A542E8E-ADDE-41F6-8987-BC49017B9249}" presName="parTrans" presStyleLbl="bgSibTrans2D1" presStyleIdx="3" presStyleCnt="5" custLinFactNeighborX="-230" custLinFactNeighborY="2015"/>
      <dgm:spPr/>
      <dgm:t>
        <a:bodyPr/>
        <a:lstStyle/>
        <a:p>
          <a:endParaRPr lang="ru-RU"/>
        </a:p>
      </dgm:t>
    </dgm:pt>
    <dgm:pt modelId="{16711E17-397F-4F1C-AF69-0EFBBB98C6D1}" type="pres">
      <dgm:prSet presAssocID="{187DEDA7-2234-414D-9E7E-8F6A372DA5DB}" presName="node" presStyleLbl="node1" presStyleIdx="3" presStyleCnt="5" custScaleX="195609" custScaleY="104824" custRadScaleRad="153618" custRadScaleInc="3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D2047-545E-4B8B-AA01-5CEB60498483}" type="pres">
      <dgm:prSet presAssocID="{A0A71A17-00E5-41FF-95DA-36BED3BF931E}" presName="parTrans" presStyleLbl="bgSibTrans2D1" presStyleIdx="4" presStyleCnt="5" custLinFactNeighborX="-279" custLinFactNeighborY="2015"/>
      <dgm:spPr/>
      <dgm:t>
        <a:bodyPr/>
        <a:lstStyle/>
        <a:p>
          <a:endParaRPr lang="ru-RU"/>
        </a:p>
      </dgm:t>
    </dgm:pt>
    <dgm:pt modelId="{FD2FF186-123D-4B90-878E-3293A7B40D59}" type="pres">
      <dgm:prSet presAssocID="{9992F96A-E742-4EAB-8FA8-DF55C0B2A302}" presName="node" presStyleLbl="node1" presStyleIdx="4" presStyleCnt="5" custScaleX="205378" custRadScaleRad="146789" custRadScaleInc="-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7B684-DC15-4F94-9373-EBFEC5657117}" type="presOf" srcId="{187DEDA7-2234-414D-9E7E-8F6A372DA5DB}" destId="{16711E17-397F-4F1C-AF69-0EFBBB98C6D1}" srcOrd="0" destOrd="0" presId="urn:microsoft.com/office/officeart/2005/8/layout/radial4"/>
    <dgm:cxn modelId="{9A5F8E46-6C59-4283-8B08-6BD06F852D4B}" type="presOf" srcId="{5AC8817A-19B9-49A0-BB7A-24017798C00C}" destId="{63365DD3-E240-4261-8879-F40B7DA4F61D}" srcOrd="0" destOrd="0" presId="urn:microsoft.com/office/officeart/2005/8/layout/radial4"/>
    <dgm:cxn modelId="{634F63FD-D1C6-42BF-B209-0DD8B49BC544}" type="presOf" srcId="{403DA3E7-2122-47E5-B709-4438D1FB9F91}" destId="{D2FA72F9-D7CD-4B39-80DB-CB54E9D096AD}" srcOrd="0" destOrd="0" presId="urn:microsoft.com/office/officeart/2005/8/layout/radial4"/>
    <dgm:cxn modelId="{E1C9ED92-C56D-4022-AE6D-7160A6B585D8}" type="presOf" srcId="{7BEA8365-F688-48E4-B134-F6DD4AD2141F}" destId="{7E67C20E-44BE-44B9-8D99-89EE78410F1F}" srcOrd="0" destOrd="0" presId="urn:microsoft.com/office/officeart/2005/8/layout/radial4"/>
    <dgm:cxn modelId="{EE1B860C-12A5-4E4B-84E8-29530D6C232B}" type="presOf" srcId="{3703C8DC-F813-4B07-836F-F217B7034CB7}" destId="{985A702D-6D99-47F1-87A0-27C0295F20E0}" srcOrd="0" destOrd="0" presId="urn:microsoft.com/office/officeart/2005/8/layout/radial4"/>
    <dgm:cxn modelId="{216D00B9-91F2-48EA-BD7B-9441F3C2269A}" type="presOf" srcId="{4C7E9BB2-E385-49F8-9119-9431306631FE}" destId="{EA4BF048-3FEB-4CC9-8CD5-8CC7D850034F}" srcOrd="0" destOrd="0" presId="urn:microsoft.com/office/officeart/2005/8/layout/radial4"/>
    <dgm:cxn modelId="{EAB30214-A136-46BF-9EE4-40694765E562}" type="presOf" srcId="{1A542E8E-ADDE-41F6-8987-BC49017B9249}" destId="{AD228DAB-169E-4F44-8A76-BE33179A45AF}" srcOrd="0" destOrd="0" presId="urn:microsoft.com/office/officeart/2005/8/layout/radial4"/>
    <dgm:cxn modelId="{BAEEEF2E-4620-4B81-B0E2-2A4942F7743E}" srcId="{47EB9D0E-8A1F-46D7-9D4E-9D8787277F81}" destId="{403DA3E7-2122-47E5-B709-4438D1FB9F91}" srcOrd="0" destOrd="0" parTransId="{4CF98781-DE29-4584-A5E2-BF697491AF46}" sibTransId="{839DCE69-31ED-469A-96B7-3ED943BABB6D}"/>
    <dgm:cxn modelId="{0F2D2C5D-235A-4F3E-86A8-E086E7797E38}" srcId="{403DA3E7-2122-47E5-B709-4438D1FB9F91}" destId="{3703C8DC-F813-4B07-836F-F217B7034CB7}" srcOrd="2" destOrd="0" parTransId="{5AC8817A-19B9-49A0-BB7A-24017798C00C}" sibTransId="{A639D29E-01E9-4BAC-BBEC-5AD3A9F0F452}"/>
    <dgm:cxn modelId="{26F829EA-6C46-4C86-B513-6615C5A83CF0}" srcId="{403DA3E7-2122-47E5-B709-4438D1FB9F91}" destId="{83261D0E-C41C-4EF0-B1CB-05E646D7CA31}" srcOrd="1" destOrd="0" parTransId="{7BEA8365-F688-48E4-B134-F6DD4AD2141F}" sibTransId="{C1B675CD-6CAC-459B-BE84-12FF78979F61}"/>
    <dgm:cxn modelId="{0D86C6F5-BFD2-41BC-AB1E-D0083F5E8E7E}" type="presOf" srcId="{B6D0FFF7-9F4A-489F-82AD-7CDED9C6A265}" destId="{802F9470-EC93-4EC1-95D2-AEE7F54FC036}" srcOrd="0" destOrd="0" presId="urn:microsoft.com/office/officeart/2005/8/layout/radial4"/>
    <dgm:cxn modelId="{5B595AEA-4C8B-4EEE-B143-4B69DFF51AF4}" type="presOf" srcId="{9992F96A-E742-4EAB-8FA8-DF55C0B2A302}" destId="{FD2FF186-123D-4B90-878E-3293A7B40D59}" srcOrd="0" destOrd="0" presId="urn:microsoft.com/office/officeart/2005/8/layout/radial4"/>
    <dgm:cxn modelId="{D7B138A1-F2B2-4A96-8977-6C78F3979A58}" srcId="{403DA3E7-2122-47E5-B709-4438D1FB9F91}" destId="{B6D0FFF7-9F4A-489F-82AD-7CDED9C6A265}" srcOrd="0" destOrd="0" parTransId="{4C7E9BB2-E385-49F8-9119-9431306631FE}" sibTransId="{FF1FAA7E-A19D-487F-9E42-E0E81A8FFF5D}"/>
    <dgm:cxn modelId="{C76DB3FC-DA65-4E55-A787-4293BAA5CEF9}" srcId="{403DA3E7-2122-47E5-B709-4438D1FB9F91}" destId="{9992F96A-E742-4EAB-8FA8-DF55C0B2A302}" srcOrd="4" destOrd="0" parTransId="{A0A71A17-00E5-41FF-95DA-36BED3BF931E}" sibTransId="{1C93C75D-BEAA-4A77-8A47-2FEC2F5E6347}"/>
    <dgm:cxn modelId="{4B96C21D-C30C-4DA0-99E3-F95B4ADFBB6C}" type="presOf" srcId="{47EB9D0E-8A1F-46D7-9D4E-9D8787277F81}" destId="{32CF4963-8BF7-4B1F-9FC5-E231139AED1E}" srcOrd="0" destOrd="0" presId="urn:microsoft.com/office/officeart/2005/8/layout/radial4"/>
    <dgm:cxn modelId="{D23C39FB-6403-4E65-8E7D-A0F605D69D3A}" srcId="{403DA3E7-2122-47E5-B709-4438D1FB9F91}" destId="{187DEDA7-2234-414D-9E7E-8F6A372DA5DB}" srcOrd="3" destOrd="0" parTransId="{1A542E8E-ADDE-41F6-8987-BC49017B9249}" sibTransId="{032C7E45-3EBE-42ED-A52B-6D74C5AF3A3E}"/>
    <dgm:cxn modelId="{EACFBB4D-A9C0-4262-BF71-78B4B9666A71}" srcId="{47EB9D0E-8A1F-46D7-9D4E-9D8787277F81}" destId="{956BCC83-50C6-4FC6-B602-135D81160DC9}" srcOrd="1" destOrd="0" parTransId="{ECA7DA18-73F8-43B6-8112-ACF883E6F09B}" sibTransId="{27428B91-7F08-44B0-8F1E-6940BB39CE48}"/>
    <dgm:cxn modelId="{EBE003FC-1EB4-409B-89D0-BF5565FD2AA1}" type="presOf" srcId="{83261D0E-C41C-4EF0-B1CB-05E646D7CA31}" destId="{FBE01D68-8E6B-48B3-90EF-B96D4A24788F}" srcOrd="0" destOrd="0" presId="urn:microsoft.com/office/officeart/2005/8/layout/radial4"/>
    <dgm:cxn modelId="{F69DCA42-FD08-4E3C-B971-CE577FBD8610}" type="presOf" srcId="{A0A71A17-00E5-41FF-95DA-36BED3BF931E}" destId="{D12D2047-545E-4B8B-AA01-5CEB60498483}" srcOrd="0" destOrd="0" presId="urn:microsoft.com/office/officeart/2005/8/layout/radial4"/>
    <dgm:cxn modelId="{F1DDE4CF-FBC7-4E1E-9702-32C2F14BF4DF}" type="presParOf" srcId="{32CF4963-8BF7-4B1F-9FC5-E231139AED1E}" destId="{D2FA72F9-D7CD-4B39-80DB-CB54E9D096AD}" srcOrd="0" destOrd="0" presId="urn:microsoft.com/office/officeart/2005/8/layout/radial4"/>
    <dgm:cxn modelId="{5C4CB8C4-3205-4B88-B1A0-5B4A903E056A}" type="presParOf" srcId="{32CF4963-8BF7-4B1F-9FC5-E231139AED1E}" destId="{EA4BF048-3FEB-4CC9-8CD5-8CC7D850034F}" srcOrd="1" destOrd="0" presId="urn:microsoft.com/office/officeart/2005/8/layout/radial4"/>
    <dgm:cxn modelId="{1C1BFFA6-51B5-43B2-B33B-5A916646210F}" type="presParOf" srcId="{32CF4963-8BF7-4B1F-9FC5-E231139AED1E}" destId="{802F9470-EC93-4EC1-95D2-AEE7F54FC036}" srcOrd="2" destOrd="0" presId="urn:microsoft.com/office/officeart/2005/8/layout/radial4"/>
    <dgm:cxn modelId="{FB8817EE-5040-4E79-B992-1FAFCA08DB89}" type="presParOf" srcId="{32CF4963-8BF7-4B1F-9FC5-E231139AED1E}" destId="{7E67C20E-44BE-44B9-8D99-89EE78410F1F}" srcOrd="3" destOrd="0" presId="urn:microsoft.com/office/officeart/2005/8/layout/radial4"/>
    <dgm:cxn modelId="{61186B40-AB1D-4D05-B111-AEDACC11A78F}" type="presParOf" srcId="{32CF4963-8BF7-4B1F-9FC5-E231139AED1E}" destId="{FBE01D68-8E6B-48B3-90EF-B96D4A24788F}" srcOrd="4" destOrd="0" presId="urn:microsoft.com/office/officeart/2005/8/layout/radial4"/>
    <dgm:cxn modelId="{D27A900D-2FD8-411A-B20B-0DE47AA730DE}" type="presParOf" srcId="{32CF4963-8BF7-4B1F-9FC5-E231139AED1E}" destId="{63365DD3-E240-4261-8879-F40B7DA4F61D}" srcOrd="5" destOrd="0" presId="urn:microsoft.com/office/officeart/2005/8/layout/radial4"/>
    <dgm:cxn modelId="{A64DC9D2-4F22-4052-9433-09187B17A21B}" type="presParOf" srcId="{32CF4963-8BF7-4B1F-9FC5-E231139AED1E}" destId="{985A702D-6D99-47F1-87A0-27C0295F20E0}" srcOrd="6" destOrd="0" presId="urn:microsoft.com/office/officeart/2005/8/layout/radial4"/>
    <dgm:cxn modelId="{79F0D261-0BF4-4EA1-8202-A52A59B8DCC2}" type="presParOf" srcId="{32CF4963-8BF7-4B1F-9FC5-E231139AED1E}" destId="{AD228DAB-169E-4F44-8A76-BE33179A45AF}" srcOrd="7" destOrd="0" presId="urn:microsoft.com/office/officeart/2005/8/layout/radial4"/>
    <dgm:cxn modelId="{684F3AC5-4998-4BD7-B913-7518B3F36B95}" type="presParOf" srcId="{32CF4963-8BF7-4B1F-9FC5-E231139AED1E}" destId="{16711E17-397F-4F1C-AF69-0EFBBB98C6D1}" srcOrd="8" destOrd="0" presId="urn:microsoft.com/office/officeart/2005/8/layout/radial4"/>
    <dgm:cxn modelId="{82793C52-5C79-4D27-9C77-586B52049E6B}" type="presParOf" srcId="{32CF4963-8BF7-4B1F-9FC5-E231139AED1E}" destId="{D12D2047-545E-4B8B-AA01-5CEB60498483}" srcOrd="9" destOrd="0" presId="urn:microsoft.com/office/officeart/2005/8/layout/radial4"/>
    <dgm:cxn modelId="{EDE21799-BF53-4D2B-B7C3-1BEE9F32C223}" type="presParOf" srcId="{32CF4963-8BF7-4B1F-9FC5-E231139AED1E}" destId="{FD2FF186-123D-4B90-878E-3293A7B40D5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52854-6ADF-46B7-A96D-8388EA30BB14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ADF001-4E90-439D-8F8A-B6B19AE5D083}">
      <dgm:prSet phldrT="[Текст]"/>
      <dgm:spPr/>
      <dgm:t>
        <a:bodyPr/>
        <a:lstStyle/>
        <a:p>
          <a:r>
            <a:rPr lang="ru-RU" dirty="0" smtClean="0"/>
            <a:t>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dirty="0"/>
        </a:p>
      </dgm:t>
    </dgm:pt>
    <dgm:pt modelId="{DF98AF73-06C2-40A5-9B3E-CD083F004A93}" type="parTrans" cxnId="{22BC0D39-4AF2-442E-A369-54FF1A304BC9}">
      <dgm:prSet/>
      <dgm:spPr/>
      <dgm:t>
        <a:bodyPr/>
        <a:lstStyle/>
        <a:p>
          <a:endParaRPr lang="ru-RU"/>
        </a:p>
      </dgm:t>
    </dgm:pt>
    <dgm:pt modelId="{275A75AD-3525-416D-BE8C-26B7C81F075C}" type="sibTrans" cxnId="{22BC0D39-4AF2-442E-A369-54FF1A304BC9}">
      <dgm:prSet/>
      <dgm:spPr/>
      <dgm:t>
        <a:bodyPr/>
        <a:lstStyle/>
        <a:p>
          <a:endParaRPr lang="ru-RU"/>
        </a:p>
      </dgm:t>
    </dgm:pt>
    <dgm:pt modelId="{9A92661A-ED47-4480-A5A3-E215B2AE6CFB}">
      <dgm:prSet phldrT="[Текст]"/>
      <dgm:spPr/>
      <dgm:t>
        <a:bodyPr/>
        <a:lstStyle/>
        <a:p>
          <a:r>
            <a:rPr lang="ru-RU" dirty="0" smtClean="0"/>
            <a:t>Повышение собираемости налогов и сборов</a:t>
          </a:r>
          <a:endParaRPr lang="ru-RU" dirty="0"/>
        </a:p>
      </dgm:t>
    </dgm:pt>
    <dgm:pt modelId="{DDFAB8A6-0081-4979-B82F-D23F654AD207}" type="parTrans" cxnId="{39FBA351-A34F-4265-AA9C-C51BEE0D82CB}">
      <dgm:prSet/>
      <dgm:spPr/>
      <dgm:t>
        <a:bodyPr/>
        <a:lstStyle/>
        <a:p>
          <a:endParaRPr lang="ru-RU"/>
        </a:p>
      </dgm:t>
    </dgm:pt>
    <dgm:pt modelId="{1CA1B3BF-6E8D-431F-B468-C5941748033D}" type="sibTrans" cxnId="{39FBA351-A34F-4265-AA9C-C51BEE0D82CB}">
      <dgm:prSet/>
      <dgm:spPr/>
      <dgm:t>
        <a:bodyPr/>
        <a:lstStyle/>
        <a:p>
          <a:endParaRPr lang="ru-RU"/>
        </a:p>
      </dgm:t>
    </dgm:pt>
    <dgm:pt modelId="{887B0B5B-337D-43EF-A520-FC975B9975FD}">
      <dgm:prSet phldrT="[Текст]"/>
      <dgm:spPr/>
      <dgm:t>
        <a:bodyPr/>
        <a:lstStyle/>
        <a:p>
          <a:r>
            <a:rPr lang="ru-RU" b="1" dirty="0" smtClean="0"/>
            <a:t>Обеспечение эффективности управления муниципальной собственностью и повышение доходов  от ее использования</a:t>
          </a:r>
          <a:endParaRPr lang="ru-RU" b="1" dirty="0"/>
        </a:p>
      </dgm:t>
    </dgm:pt>
    <dgm:pt modelId="{7C2E874E-D04B-43B8-87AF-4F664DC2A6C0}" type="parTrans" cxnId="{C43140F1-2EC4-406C-AB19-1680BD79C13A}">
      <dgm:prSet/>
      <dgm:spPr/>
      <dgm:t>
        <a:bodyPr/>
        <a:lstStyle/>
        <a:p>
          <a:endParaRPr lang="ru-RU"/>
        </a:p>
      </dgm:t>
    </dgm:pt>
    <dgm:pt modelId="{2898970D-5BD4-4C82-945A-E61A32A9E702}" type="sibTrans" cxnId="{C43140F1-2EC4-406C-AB19-1680BD79C13A}">
      <dgm:prSet/>
      <dgm:spPr/>
      <dgm:t>
        <a:bodyPr/>
        <a:lstStyle/>
        <a:p>
          <a:endParaRPr lang="ru-RU"/>
        </a:p>
      </dgm:t>
    </dgm:pt>
    <dgm:pt modelId="{55D868BA-D024-4B4D-973D-B38A3ED04081}">
      <dgm:prSet/>
      <dgm:spPr/>
      <dgm:t>
        <a:bodyPr/>
        <a:lstStyle/>
        <a:p>
          <a:r>
            <a:rPr lang="ru-RU" b="1" dirty="0" smtClean="0"/>
            <a:t>Повышение качества администрирования доходов бюджета</a:t>
          </a:r>
          <a:endParaRPr lang="ru-RU" b="1" dirty="0"/>
        </a:p>
      </dgm:t>
    </dgm:pt>
    <dgm:pt modelId="{6FE60C75-975C-41B8-8852-CBB0B9B07417}" type="parTrans" cxnId="{C313DFE6-7987-4638-8CB8-0DCAB39CB8AF}">
      <dgm:prSet/>
      <dgm:spPr/>
      <dgm:t>
        <a:bodyPr/>
        <a:lstStyle/>
        <a:p>
          <a:endParaRPr lang="ru-RU"/>
        </a:p>
      </dgm:t>
    </dgm:pt>
    <dgm:pt modelId="{B4CB79FF-2A49-41E7-B820-AB068E48F04A}" type="sibTrans" cxnId="{C313DFE6-7987-4638-8CB8-0DCAB39CB8AF}">
      <dgm:prSet/>
      <dgm:spPr/>
      <dgm:t>
        <a:bodyPr/>
        <a:lstStyle/>
        <a:p>
          <a:endParaRPr lang="ru-RU"/>
        </a:p>
      </dgm:t>
    </dgm:pt>
    <dgm:pt modelId="{77A85974-5142-47C3-958B-150BE79350F8}">
      <dgm:prSet/>
      <dgm:spPr/>
      <dgm:t>
        <a:bodyPr/>
        <a:lstStyle/>
        <a:p>
          <a:r>
            <a:rPr lang="ru-RU" b="1" dirty="0" smtClean="0"/>
            <a:t>Снижение неформальной занятости</a:t>
          </a:r>
          <a:endParaRPr lang="ru-RU" b="1" dirty="0"/>
        </a:p>
      </dgm:t>
    </dgm:pt>
    <dgm:pt modelId="{B5B631CF-8658-47F2-8C22-F45AB09BEB1E}" type="parTrans" cxnId="{7E64BC6F-7A95-45C0-B3AD-A137D81D7903}">
      <dgm:prSet/>
      <dgm:spPr/>
      <dgm:t>
        <a:bodyPr/>
        <a:lstStyle/>
        <a:p>
          <a:endParaRPr lang="ru-RU"/>
        </a:p>
      </dgm:t>
    </dgm:pt>
    <dgm:pt modelId="{EE779A6B-968B-493C-82B1-ABFEEE7E5257}" type="sibTrans" cxnId="{7E64BC6F-7A95-45C0-B3AD-A137D81D7903}">
      <dgm:prSet/>
      <dgm:spPr/>
      <dgm:t>
        <a:bodyPr/>
        <a:lstStyle/>
        <a:p>
          <a:endParaRPr lang="ru-RU"/>
        </a:p>
      </dgm:t>
    </dgm:pt>
    <dgm:pt modelId="{0DDA676B-8807-4D4A-8C7F-5BC9CE0090ED}">
      <dgm:prSet/>
      <dgm:spPr/>
      <dgm:t>
        <a:bodyPr/>
        <a:lstStyle/>
        <a:p>
          <a:r>
            <a:rPr lang="ru-RU" b="1" dirty="0" smtClean="0"/>
            <a:t>Совершенствование имущественного налогообложения хозяйствующих субъектов</a:t>
          </a:r>
          <a:endParaRPr lang="ru-RU" b="1" dirty="0"/>
        </a:p>
      </dgm:t>
    </dgm:pt>
    <dgm:pt modelId="{534408C3-94B1-4CF7-A559-B06ABB965BFF}" type="parTrans" cxnId="{D973F398-D18D-42BC-A29B-3A6BF6CB8021}">
      <dgm:prSet/>
      <dgm:spPr/>
      <dgm:t>
        <a:bodyPr/>
        <a:lstStyle/>
        <a:p>
          <a:endParaRPr lang="ru-RU"/>
        </a:p>
      </dgm:t>
    </dgm:pt>
    <dgm:pt modelId="{2F9E7118-7FB4-4538-9C44-515D3388BCE9}" type="sibTrans" cxnId="{D973F398-D18D-42BC-A29B-3A6BF6CB8021}">
      <dgm:prSet/>
      <dgm:spPr/>
      <dgm:t>
        <a:bodyPr/>
        <a:lstStyle/>
        <a:p>
          <a:endParaRPr lang="ru-RU"/>
        </a:p>
      </dgm:t>
    </dgm:pt>
    <dgm:pt modelId="{4766C995-4EE3-47E6-B948-DE468955CFC5}">
      <dgm:prSet/>
      <dgm:spPr/>
      <dgm:t>
        <a:bodyPr/>
        <a:lstStyle/>
        <a:p>
          <a:r>
            <a:rPr lang="ru-RU" b="1" dirty="0"/>
            <a:t>Актуализация кадастровой стоимости объектов </a:t>
          </a:r>
          <a:r>
            <a:rPr lang="ru-RU" b="1" dirty="0" smtClean="0"/>
            <a:t>имущества</a:t>
          </a:r>
          <a:endParaRPr lang="ru-RU" b="1" dirty="0"/>
        </a:p>
      </dgm:t>
    </dgm:pt>
    <dgm:pt modelId="{EAFE4EAB-D46B-42DB-8690-87B5C7FC14E4}" type="parTrans" cxnId="{7DC1CF26-16A8-461D-A336-95B2E2CD086E}">
      <dgm:prSet/>
      <dgm:spPr/>
      <dgm:t>
        <a:bodyPr/>
        <a:lstStyle/>
        <a:p>
          <a:endParaRPr lang="ru-RU"/>
        </a:p>
      </dgm:t>
    </dgm:pt>
    <dgm:pt modelId="{AAFD70E0-E702-4362-9C42-757EE713E02A}" type="sibTrans" cxnId="{7DC1CF26-16A8-461D-A336-95B2E2CD086E}">
      <dgm:prSet/>
      <dgm:spPr/>
      <dgm:t>
        <a:bodyPr/>
        <a:lstStyle/>
        <a:p>
          <a:endParaRPr lang="ru-RU"/>
        </a:p>
      </dgm:t>
    </dgm:pt>
    <dgm:pt modelId="{F4C97908-603F-43D2-A950-21B3A65B2894}" type="pres">
      <dgm:prSet presAssocID="{0FF52854-6ADF-46B7-A96D-8388EA30BB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2D3A4-1D55-4946-84BA-4404895AAF87}" type="pres">
      <dgm:prSet presAssocID="{22ADF001-4E90-439D-8F8A-B6B19AE5D083}" presName="linNode" presStyleCnt="0"/>
      <dgm:spPr/>
      <dgm:t>
        <a:bodyPr/>
        <a:lstStyle/>
        <a:p>
          <a:endParaRPr lang="ru-RU"/>
        </a:p>
      </dgm:t>
    </dgm:pt>
    <dgm:pt modelId="{19EF8BC2-9A38-4385-92F3-3491D09BEC44}" type="pres">
      <dgm:prSet presAssocID="{22ADF001-4E90-439D-8F8A-B6B19AE5D083}" presName="parentText" presStyleLbl="node1" presStyleIdx="0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C6E03-E899-4846-B9B8-52C4B9036625}" type="pres">
      <dgm:prSet presAssocID="{275A75AD-3525-416D-BE8C-26B7C81F075C}" presName="sp" presStyleCnt="0"/>
      <dgm:spPr/>
      <dgm:t>
        <a:bodyPr/>
        <a:lstStyle/>
        <a:p>
          <a:endParaRPr lang="ru-RU"/>
        </a:p>
      </dgm:t>
    </dgm:pt>
    <dgm:pt modelId="{1DC828BE-850A-430E-BBBD-0EC3DA0F5E75}" type="pres">
      <dgm:prSet presAssocID="{9A92661A-ED47-4480-A5A3-E215B2AE6CFB}" presName="linNode" presStyleCnt="0"/>
      <dgm:spPr/>
      <dgm:t>
        <a:bodyPr/>
        <a:lstStyle/>
        <a:p>
          <a:endParaRPr lang="ru-RU"/>
        </a:p>
      </dgm:t>
    </dgm:pt>
    <dgm:pt modelId="{29A625BC-8947-4437-8944-84F149CF1623}" type="pres">
      <dgm:prSet presAssocID="{9A92661A-ED47-4480-A5A3-E215B2AE6CFB}" presName="parentText" presStyleLbl="node1" presStyleIdx="1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4FF06-DBFF-4AB6-BABE-D72A6817AD67}" type="pres">
      <dgm:prSet presAssocID="{1CA1B3BF-6E8D-431F-B468-C5941748033D}" presName="sp" presStyleCnt="0"/>
      <dgm:spPr/>
      <dgm:t>
        <a:bodyPr/>
        <a:lstStyle/>
        <a:p>
          <a:endParaRPr lang="ru-RU"/>
        </a:p>
      </dgm:t>
    </dgm:pt>
    <dgm:pt modelId="{33DFFFBA-A6D8-4D8E-AACB-2FC3B055597D}" type="pres">
      <dgm:prSet presAssocID="{887B0B5B-337D-43EF-A520-FC975B9975FD}" presName="linNode" presStyleCnt="0"/>
      <dgm:spPr/>
      <dgm:t>
        <a:bodyPr/>
        <a:lstStyle/>
        <a:p>
          <a:endParaRPr lang="ru-RU"/>
        </a:p>
      </dgm:t>
    </dgm:pt>
    <dgm:pt modelId="{2B2D8954-9F75-49BF-946F-BD6374E53401}" type="pres">
      <dgm:prSet presAssocID="{887B0B5B-337D-43EF-A520-FC975B9975FD}" presName="parentText" presStyleLbl="node1" presStyleIdx="2" presStyleCnt="7" custScaleX="246604" custScaleY="9137" custLinFactNeighborX="-265" custLinFactNeighborY="-6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3AF9F-F0AA-46B3-8B07-AF73CDDA07D5}" type="pres">
      <dgm:prSet presAssocID="{2898970D-5BD4-4C82-945A-E61A32A9E702}" presName="sp" presStyleCnt="0"/>
      <dgm:spPr/>
      <dgm:t>
        <a:bodyPr/>
        <a:lstStyle/>
        <a:p>
          <a:endParaRPr lang="ru-RU"/>
        </a:p>
      </dgm:t>
    </dgm:pt>
    <dgm:pt modelId="{EA6AD7B8-E46F-4082-8162-06A61B617702}" type="pres">
      <dgm:prSet presAssocID="{55D868BA-D024-4B4D-973D-B38A3ED04081}" presName="linNode" presStyleCnt="0"/>
      <dgm:spPr/>
      <dgm:t>
        <a:bodyPr/>
        <a:lstStyle/>
        <a:p>
          <a:endParaRPr lang="ru-RU"/>
        </a:p>
      </dgm:t>
    </dgm:pt>
    <dgm:pt modelId="{D0960A0D-4915-4145-AD30-4838C2095A4E}" type="pres">
      <dgm:prSet presAssocID="{55D868BA-D024-4B4D-973D-B38A3ED04081}" presName="parentText" presStyleLbl="node1" presStyleIdx="3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7852C-B7DB-4FAE-815A-4F24B5A09488}" type="pres">
      <dgm:prSet presAssocID="{B4CB79FF-2A49-41E7-B820-AB068E48F04A}" presName="sp" presStyleCnt="0"/>
      <dgm:spPr/>
      <dgm:t>
        <a:bodyPr/>
        <a:lstStyle/>
        <a:p>
          <a:endParaRPr lang="ru-RU"/>
        </a:p>
      </dgm:t>
    </dgm:pt>
    <dgm:pt modelId="{AF79EC4A-8AFA-4BAE-8451-E2E16A4447C2}" type="pres">
      <dgm:prSet presAssocID="{77A85974-5142-47C3-958B-150BE79350F8}" presName="linNode" presStyleCnt="0"/>
      <dgm:spPr/>
      <dgm:t>
        <a:bodyPr/>
        <a:lstStyle/>
        <a:p>
          <a:endParaRPr lang="ru-RU"/>
        </a:p>
      </dgm:t>
    </dgm:pt>
    <dgm:pt modelId="{1438F654-3DA1-4B5C-8C60-60E8096F341B}" type="pres">
      <dgm:prSet presAssocID="{77A85974-5142-47C3-958B-150BE79350F8}" presName="parentText" presStyleLbl="node1" presStyleIdx="4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37C2B-7134-4EDD-9BBB-67889628C573}" type="pres">
      <dgm:prSet presAssocID="{EE779A6B-968B-493C-82B1-ABFEEE7E5257}" presName="sp" presStyleCnt="0"/>
      <dgm:spPr/>
      <dgm:t>
        <a:bodyPr/>
        <a:lstStyle/>
        <a:p>
          <a:endParaRPr lang="ru-RU"/>
        </a:p>
      </dgm:t>
    </dgm:pt>
    <dgm:pt modelId="{24F5C2B1-F163-431A-9907-3CA41B214B4B}" type="pres">
      <dgm:prSet presAssocID="{0DDA676B-8807-4D4A-8C7F-5BC9CE0090ED}" presName="linNode" presStyleCnt="0"/>
      <dgm:spPr/>
      <dgm:t>
        <a:bodyPr/>
        <a:lstStyle/>
        <a:p>
          <a:endParaRPr lang="ru-RU"/>
        </a:p>
      </dgm:t>
    </dgm:pt>
    <dgm:pt modelId="{C3C8F3F7-7868-4489-8A5D-441BBB924FFE}" type="pres">
      <dgm:prSet presAssocID="{0DDA676B-8807-4D4A-8C7F-5BC9CE0090ED}" presName="parentText" presStyleLbl="node1" presStyleIdx="5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F8AB-B688-4155-B32D-5E7423AD2F23}" type="pres">
      <dgm:prSet presAssocID="{2F9E7118-7FB4-4538-9C44-515D3388BCE9}" presName="sp" presStyleCnt="0"/>
      <dgm:spPr/>
      <dgm:t>
        <a:bodyPr/>
        <a:lstStyle/>
        <a:p>
          <a:endParaRPr lang="ru-RU"/>
        </a:p>
      </dgm:t>
    </dgm:pt>
    <dgm:pt modelId="{ADCB2E33-D1FB-45D1-A5D8-6B862906B9E6}" type="pres">
      <dgm:prSet presAssocID="{4766C995-4EE3-47E6-B948-DE468955CFC5}" presName="linNode" presStyleCnt="0"/>
      <dgm:spPr/>
      <dgm:t>
        <a:bodyPr/>
        <a:lstStyle/>
        <a:p>
          <a:endParaRPr lang="ru-RU"/>
        </a:p>
      </dgm:t>
    </dgm:pt>
    <dgm:pt modelId="{3B5658D8-0063-473E-BF73-B22B514C3F00}" type="pres">
      <dgm:prSet presAssocID="{4766C995-4EE3-47E6-B948-DE468955CFC5}" presName="parentText" presStyleLbl="node1" presStyleIdx="6" presStyleCnt="7" custScaleX="246604" custScaleY="9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BA351-A34F-4265-AA9C-C51BEE0D82CB}" srcId="{0FF52854-6ADF-46B7-A96D-8388EA30BB14}" destId="{9A92661A-ED47-4480-A5A3-E215B2AE6CFB}" srcOrd="1" destOrd="0" parTransId="{DDFAB8A6-0081-4979-B82F-D23F654AD207}" sibTransId="{1CA1B3BF-6E8D-431F-B468-C5941748033D}"/>
    <dgm:cxn modelId="{24C073B8-9546-4F47-9289-E79BED4FE353}" type="presOf" srcId="{4766C995-4EE3-47E6-B948-DE468955CFC5}" destId="{3B5658D8-0063-473E-BF73-B22B514C3F00}" srcOrd="0" destOrd="0" presId="urn:microsoft.com/office/officeart/2005/8/layout/vList5"/>
    <dgm:cxn modelId="{3EC4E3DA-C323-475B-95B3-A9809AC0EB59}" type="presOf" srcId="{55D868BA-D024-4B4D-973D-B38A3ED04081}" destId="{D0960A0D-4915-4145-AD30-4838C2095A4E}" srcOrd="0" destOrd="0" presId="urn:microsoft.com/office/officeart/2005/8/layout/vList5"/>
    <dgm:cxn modelId="{20254529-889F-4DC7-9219-77852C533902}" type="presOf" srcId="{887B0B5B-337D-43EF-A520-FC975B9975FD}" destId="{2B2D8954-9F75-49BF-946F-BD6374E53401}" srcOrd="0" destOrd="0" presId="urn:microsoft.com/office/officeart/2005/8/layout/vList5"/>
    <dgm:cxn modelId="{85B364DE-818D-44E5-A5D7-AE3E6FB0A0C1}" type="presOf" srcId="{0DDA676B-8807-4D4A-8C7F-5BC9CE0090ED}" destId="{C3C8F3F7-7868-4489-8A5D-441BBB924FFE}" srcOrd="0" destOrd="0" presId="urn:microsoft.com/office/officeart/2005/8/layout/vList5"/>
    <dgm:cxn modelId="{C313DFE6-7987-4638-8CB8-0DCAB39CB8AF}" srcId="{0FF52854-6ADF-46B7-A96D-8388EA30BB14}" destId="{55D868BA-D024-4B4D-973D-B38A3ED04081}" srcOrd="3" destOrd="0" parTransId="{6FE60C75-975C-41B8-8852-CBB0B9B07417}" sibTransId="{B4CB79FF-2A49-41E7-B820-AB068E48F04A}"/>
    <dgm:cxn modelId="{E261E100-C2E7-4042-B2B6-191FA1F36570}" type="presOf" srcId="{9A92661A-ED47-4480-A5A3-E215B2AE6CFB}" destId="{29A625BC-8947-4437-8944-84F149CF1623}" srcOrd="0" destOrd="0" presId="urn:microsoft.com/office/officeart/2005/8/layout/vList5"/>
    <dgm:cxn modelId="{D973F398-D18D-42BC-A29B-3A6BF6CB8021}" srcId="{0FF52854-6ADF-46B7-A96D-8388EA30BB14}" destId="{0DDA676B-8807-4D4A-8C7F-5BC9CE0090ED}" srcOrd="5" destOrd="0" parTransId="{534408C3-94B1-4CF7-A559-B06ABB965BFF}" sibTransId="{2F9E7118-7FB4-4538-9C44-515D3388BCE9}"/>
    <dgm:cxn modelId="{7E64BC6F-7A95-45C0-B3AD-A137D81D7903}" srcId="{0FF52854-6ADF-46B7-A96D-8388EA30BB14}" destId="{77A85974-5142-47C3-958B-150BE79350F8}" srcOrd="4" destOrd="0" parTransId="{B5B631CF-8658-47F2-8C22-F45AB09BEB1E}" sibTransId="{EE779A6B-968B-493C-82B1-ABFEEE7E5257}"/>
    <dgm:cxn modelId="{4BC877F0-20FE-4DAC-8CFB-31418A176FFF}" type="presOf" srcId="{22ADF001-4E90-439D-8F8A-B6B19AE5D083}" destId="{19EF8BC2-9A38-4385-92F3-3491D09BEC44}" srcOrd="0" destOrd="0" presId="urn:microsoft.com/office/officeart/2005/8/layout/vList5"/>
    <dgm:cxn modelId="{6B0AA510-2CFD-4D78-B095-52504BB7F5C2}" type="presOf" srcId="{77A85974-5142-47C3-958B-150BE79350F8}" destId="{1438F654-3DA1-4B5C-8C60-60E8096F341B}" srcOrd="0" destOrd="0" presId="urn:microsoft.com/office/officeart/2005/8/layout/vList5"/>
    <dgm:cxn modelId="{C43140F1-2EC4-406C-AB19-1680BD79C13A}" srcId="{0FF52854-6ADF-46B7-A96D-8388EA30BB14}" destId="{887B0B5B-337D-43EF-A520-FC975B9975FD}" srcOrd="2" destOrd="0" parTransId="{7C2E874E-D04B-43B8-87AF-4F664DC2A6C0}" sibTransId="{2898970D-5BD4-4C82-945A-E61A32A9E702}"/>
    <dgm:cxn modelId="{22BC0D39-4AF2-442E-A369-54FF1A304BC9}" srcId="{0FF52854-6ADF-46B7-A96D-8388EA30BB14}" destId="{22ADF001-4E90-439D-8F8A-B6B19AE5D083}" srcOrd="0" destOrd="0" parTransId="{DF98AF73-06C2-40A5-9B3E-CD083F004A93}" sibTransId="{275A75AD-3525-416D-BE8C-26B7C81F075C}"/>
    <dgm:cxn modelId="{7DC1CF26-16A8-461D-A336-95B2E2CD086E}" srcId="{0FF52854-6ADF-46B7-A96D-8388EA30BB14}" destId="{4766C995-4EE3-47E6-B948-DE468955CFC5}" srcOrd="6" destOrd="0" parTransId="{EAFE4EAB-D46B-42DB-8690-87B5C7FC14E4}" sibTransId="{AAFD70E0-E702-4362-9C42-757EE713E02A}"/>
    <dgm:cxn modelId="{ABC12440-9571-40E7-9C78-40934375534D}" type="presOf" srcId="{0FF52854-6ADF-46B7-A96D-8388EA30BB14}" destId="{F4C97908-603F-43D2-A950-21B3A65B2894}" srcOrd="0" destOrd="0" presId="urn:microsoft.com/office/officeart/2005/8/layout/vList5"/>
    <dgm:cxn modelId="{86B79406-B7A8-478D-A3CD-A531BDFAFEF4}" type="presParOf" srcId="{F4C97908-603F-43D2-A950-21B3A65B2894}" destId="{0BA2D3A4-1D55-4946-84BA-4404895AAF87}" srcOrd="0" destOrd="0" presId="urn:microsoft.com/office/officeart/2005/8/layout/vList5"/>
    <dgm:cxn modelId="{68971C48-4E11-4AB1-A336-DF797E69510A}" type="presParOf" srcId="{0BA2D3A4-1D55-4946-84BA-4404895AAF87}" destId="{19EF8BC2-9A38-4385-92F3-3491D09BEC44}" srcOrd="0" destOrd="0" presId="urn:microsoft.com/office/officeart/2005/8/layout/vList5"/>
    <dgm:cxn modelId="{80F113B7-6DBD-406D-87C4-8AEABD1BCA82}" type="presParOf" srcId="{F4C97908-603F-43D2-A950-21B3A65B2894}" destId="{2E0C6E03-E899-4846-B9B8-52C4B9036625}" srcOrd="1" destOrd="0" presId="urn:microsoft.com/office/officeart/2005/8/layout/vList5"/>
    <dgm:cxn modelId="{99CC31CD-87D1-4B39-B28C-60035307D6CE}" type="presParOf" srcId="{F4C97908-603F-43D2-A950-21B3A65B2894}" destId="{1DC828BE-850A-430E-BBBD-0EC3DA0F5E75}" srcOrd="2" destOrd="0" presId="urn:microsoft.com/office/officeart/2005/8/layout/vList5"/>
    <dgm:cxn modelId="{845404DA-F86D-44A8-B3CE-31ED0D3F8E05}" type="presParOf" srcId="{1DC828BE-850A-430E-BBBD-0EC3DA0F5E75}" destId="{29A625BC-8947-4437-8944-84F149CF1623}" srcOrd="0" destOrd="0" presId="urn:microsoft.com/office/officeart/2005/8/layout/vList5"/>
    <dgm:cxn modelId="{5135B2B0-5FF0-4473-8437-3468491826B8}" type="presParOf" srcId="{F4C97908-603F-43D2-A950-21B3A65B2894}" destId="{1984FF06-DBFF-4AB6-BABE-D72A6817AD67}" srcOrd="3" destOrd="0" presId="urn:microsoft.com/office/officeart/2005/8/layout/vList5"/>
    <dgm:cxn modelId="{14E91344-8DC9-4C17-9B4E-A704CD8B915D}" type="presParOf" srcId="{F4C97908-603F-43D2-A950-21B3A65B2894}" destId="{33DFFFBA-A6D8-4D8E-AACB-2FC3B055597D}" srcOrd="4" destOrd="0" presId="urn:microsoft.com/office/officeart/2005/8/layout/vList5"/>
    <dgm:cxn modelId="{89483E15-D025-49F7-9147-AB195E4B077D}" type="presParOf" srcId="{33DFFFBA-A6D8-4D8E-AACB-2FC3B055597D}" destId="{2B2D8954-9F75-49BF-946F-BD6374E53401}" srcOrd="0" destOrd="0" presId="urn:microsoft.com/office/officeart/2005/8/layout/vList5"/>
    <dgm:cxn modelId="{9CA54230-E3CA-4106-AE97-D422ED93A04C}" type="presParOf" srcId="{F4C97908-603F-43D2-A950-21B3A65B2894}" destId="{BD03AF9F-F0AA-46B3-8B07-AF73CDDA07D5}" srcOrd="5" destOrd="0" presId="urn:microsoft.com/office/officeart/2005/8/layout/vList5"/>
    <dgm:cxn modelId="{B60A6581-779F-4C7D-952C-96EF3529F2F5}" type="presParOf" srcId="{F4C97908-603F-43D2-A950-21B3A65B2894}" destId="{EA6AD7B8-E46F-4082-8162-06A61B617702}" srcOrd="6" destOrd="0" presId="urn:microsoft.com/office/officeart/2005/8/layout/vList5"/>
    <dgm:cxn modelId="{68E4FC06-B742-4126-85EA-E6F7647680B8}" type="presParOf" srcId="{EA6AD7B8-E46F-4082-8162-06A61B617702}" destId="{D0960A0D-4915-4145-AD30-4838C2095A4E}" srcOrd="0" destOrd="0" presId="urn:microsoft.com/office/officeart/2005/8/layout/vList5"/>
    <dgm:cxn modelId="{0848B141-4F26-4A47-A389-140C4224B77A}" type="presParOf" srcId="{F4C97908-603F-43D2-A950-21B3A65B2894}" destId="{86A7852C-B7DB-4FAE-815A-4F24B5A09488}" srcOrd="7" destOrd="0" presId="urn:microsoft.com/office/officeart/2005/8/layout/vList5"/>
    <dgm:cxn modelId="{C2B909E6-816B-4B06-B536-57FFD11C3AD8}" type="presParOf" srcId="{F4C97908-603F-43D2-A950-21B3A65B2894}" destId="{AF79EC4A-8AFA-4BAE-8451-E2E16A4447C2}" srcOrd="8" destOrd="0" presId="urn:microsoft.com/office/officeart/2005/8/layout/vList5"/>
    <dgm:cxn modelId="{EE2BCF14-7850-4CDF-8AAF-FF055F5CAE11}" type="presParOf" srcId="{AF79EC4A-8AFA-4BAE-8451-E2E16A4447C2}" destId="{1438F654-3DA1-4B5C-8C60-60E8096F341B}" srcOrd="0" destOrd="0" presId="urn:microsoft.com/office/officeart/2005/8/layout/vList5"/>
    <dgm:cxn modelId="{532CC5BA-866E-4E45-A702-D81063AB7BF7}" type="presParOf" srcId="{F4C97908-603F-43D2-A950-21B3A65B2894}" destId="{A8C37C2B-7134-4EDD-9BBB-67889628C573}" srcOrd="9" destOrd="0" presId="urn:microsoft.com/office/officeart/2005/8/layout/vList5"/>
    <dgm:cxn modelId="{C9273DFD-1380-4EF9-BEF1-10F72B21C02C}" type="presParOf" srcId="{F4C97908-603F-43D2-A950-21B3A65B2894}" destId="{24F5C2B1-F163-431A-9907-3CA41B214B4B}" srcOrd="10" destOrd="0" presId="urn:microsoft.com/office/officeart/2005/8/layout/vList5"/>
    <dgm:cxn modelId="{91E8C904-E7A4-4B50-9538-B2BCF1CB613C}" type="presParOf" srcId="{24F5C2B1-F163-431A-9907-3CA41B214B4B}" destId="{C3C8F3F7-7868-4489-8A5D-441BBB924FFE}" srcOrd="0" destOrd="0" presId="urn:microsoft.com/office/officeart/2005/8/layout/vList5"/>
    <dgm:cxn modelId="{83BE3BCF-5F8C-4CB2-A639-F1F148C09732}" type="presParOf" srcId="{F4C97908-603F-43D2-A950-21B3A65B2894}" destId="{D16CF8AB-B688-4155-B32D-5E7423AD2F23}" srcOrd="11" destOrd="0" presId="urn:microsoft.com/office/officeart/2005/8/layout/vList5"/>
    <dgm:cxn modelId="{6A257CB9-BAA6-4732-AFB3-40436097BD2A}" type="presParOf" srcId="{F4C97908-603F-43D2-A950-21B3A65B2894}" destId="{ADCB2E33-D1FB-45D1-A5D8-6B862906B9E6}" srcOrd="12" destOrd="0" presId="urn:microsoft.com/office/officeart/2005/8/layout/vList5"/>
    <dgm:cxn modelId="{F3E8D045-C492-4C21-B360-409FAE3A2505}" type="presParOf" srcId="{ADCB2E33-D1FB-45D1-A5D8-6B862906B9E6}" destId="{3B5658D8-0063-473E-BF73-B22B514C3F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E80873-7424-40E6-B17B-F6DF86FBC384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5D86CF-F6D6-46D5-9373-A2721D850E67}">
      <dgm:prSet phldrT="[Текст]" custT="1"/>
      <dgm:spPr/>
      <dgm:t>
        <a:bodyPr/>
        <a:lstStyle/>
        <a:p>
          <a:r>
            <a:rPr lang="ru-RU" sz="1200" dirty="0" smtClean="0"/>
            <a:t>Р</a:t>
          </a:r>
          <a:r>
            <a:rPr lang="ru-RU" sz="1200" u="none" dirty="0" smtClean="0"/>
            <a:t>ешение задач, поставленных в Указе Президента от 7 мая 2018 года и новых векторов, обозначенных в Указе  Президента  от 7 мая 2018 №204 «О национальных целях и стратегических задачах развития Российской федерации на период до 2024 года»</a:t>
          </a:r>
          <a:endParaRPr lang="ru-RU" sz="1200" dirty="0"/>
        </a:p>
      </dgm:t>
    </dgm:pt>
    <dgm:pt modelId="{0014DB5A-E911-44CD-B6DE-E568B0D05298}" type="parTrans" cxnId="{4FF2FCFE-4F58-4A2A-835F-6212909361EF}">
      <dgm:prSet/>
      <dgm:spPr/>
      <dgm:t>
        <a:bodyPr/>
        <a:lstStyle/>
        <a:p>
          <a:endParaRPr lang="ru-RU"/>
        </a:p>
      </dgm:t>
    </dgm:pt>
    <dgm:pt modelId="{CF2E104E-667D-41C3-952F-0347BC2BF6F4}" type="sibTrans" cxnId="{4FF2FCFE-4F58-4A2A-835F-6212909361EF}">
      <dgm:prSet/>
      <dgm:spPr/>
      <dgm:t>
        <a:bodyPr/>
        <a:lstStyle/>
        <a:p>
          <a:endParaRPr lang="ru-RU"/>
        </a:p>
      </dgm:t>
    </dgm:pt>
    <dgm:pt modelId="{44E6F80A-68F3-4A56-8167-2CE331D62826}">
      <dgm:prSet phldrT="[Текст]" custT="1"/>
      <dgm:spPr/>
      <dgm:t>
        <a:bodyPr/>
        <a:lstStyle/>
        <a:p>
          <a:r>
            <a:rPr lang="ru-RU" sz="1200" dirty="0" smtClean="0"/>
            <a:t>Обеспечение принятых расходных обязательств района, принятие новых обязательств при наличии источника финансирования</a:t>
          </a:r>
          <a:endParaRPr lang="ru-RU" sz="1200" dirty="0"/>
        </a:p>
      </dgm:t>
    </dgm:pt>
    <dgm:pt modelId="{08DC5EE7-00EF-4042-A4B5-B81F347264F8}" type="parTrans" cxnId="{372A4A10-9D70-4ADC-B483-9D82BC68B205}">
      <dgm:prSet/>
      <dgm:spPr/>
      <dgm:t>
        <a:bodyPr/>
        <a:lstStyle/>
        <a:p>
          <a:endParaRPr lang="ru-RU"/>
        </a:p>
      </dgm:t>
    </dgm:pt>
    <dgm:pt modelId="{46E24C7B-F0DE-4F01-A501-5429CC791D4F}" type="sibTrans" cxnId="{372A4A10-9D70-4ADC-B483-9D82BC68B205}">
      <dgm:prSet/>
      <dgm:spPr/>
      <dgm:t>
        <a:bodyPr/>
        <a:lstStyle/>
        <a:p>
          <a:endParaRPr lang="ru-RU"/>
        </a:p>
      </dgm:t>
    </dgm:pt>
    <dgm:pt modelId="{504492F2-74A2-488D-A336-C56548947916}">
      <dgm:prSet phldrT="[Текст]" custT="1"/>
      <dgm:spPr/>
      <dgm:t>
        <a:bodyPr/>
        <a:lstStyle/>
        <a:p>
          <a:r>
            <a:rPr lang="ru-RU" sz="1200" dirty="0" smtClean="0"/>
            <a:t>Повышение операционной эффективности использования бюджетных средств</a:t>
          </a:r>
          <a:endParaRPr lang="ru-RU" sz="1200" dirty="0"/>
        </a:p>
      </dgm:t>
    </dgm:pt>
    <dgm:pt modelId="{413E142E-E6AC-43B7-8154-D580B6A4B539}" type="parTrans" cxnId="{B95EC106-3D7C-43A2-B20F-95BE2BE802A1}">
      <dgm:prSet/>
      <dgm:spPr/>
      <dgm:t>
        <a:bodyPr/>
        <a:lstStyle/>
        <a:p>
          <a:endParaRPr lang="ru-RU"/>
        </a:p>
      </dgm:t>
    </dgm:pt>
    <dgm:pt modelId="{554B8E8D-B36B-4E97-8FBD-53CE050EFFF9}" type="sibTrans" cxnId="{B95EC106-3D7C-43A2-B20F-95BE2BE802A1}">
      <dgm:prSet/>
      <dgm:spPr/>
      <dgm:t>
        <a:bodyPr/>
        <a:lstStyle/>
        <a:p>
          <a:endParaRPr lang="ru-RU"/>
        </a:p>
      </dgm:t>
    </dgm:pt>
    <dgm:pt modelId="{D1E48CE2-8A80-4CB5-9EE1-F01138AD6D10}">
      <dgm:prSet phldrT="[Текст]" custT="1"/>
      <dgm:spPr/>
      <dgm:t>
        <a:bodyPr/>
        <a:lstStyle/>
        <a:p>
          <a:r>
            <a:rPr lang="ru-RU" sz="1200" dirty="0" smtClean="0"/>
            <a:t> Повышение эффективности бюджетных расходов</a:t>
          </a:r>
          <a:endParaRPr lang="ru-RU" sz="1200" dirty="0"/>
        </a:p>
      </dgm:t>
    </dgm:pt>
    <dgm:pt modelId="{8596D65F-E54A-4234-96A5-A1366628DF33}" type="parTrans" cxnId="{A8FCFB97-583B-4844-A83B-EB34C466B806}">
      <dgm:prSet/>
      <dgm:spPr/>
      <dgm:t>
        <a:bodyPr/>
        <a:lstStyle/>
        <a:p>
          <a:endParaRPr lang="ru-RU"/>
        </a:p>
      </dgm:t>
    </dgm:pt>
    <dgm:pt modelId="{42D5A0D2-C1E6-4153-AE8F-FCE208134609}" type="sibTrans" cxnId="{A8FCFB97-583B-4844-A83B-EB34C466B806}">
      <dgm:prSet/>
      <dgm:spPr/>
      <dgm:t>
        <a:bodyPr/>
        <a:lstStyle/>
        <a:p>
          <a:endParaRPr lang="ru-RU"/>
        </a:p>
      </dgm:t>
    </dgm:pt>
    <dgm:pt modelId="{BF061C1C-ACF1-436E-B297-FF3406B263ED}">
      <dgm:prSet phldrT="[Текст]" custT="1"/>
      <dgm:spPr/>
      <dgm:t>
        <a:bodyPr/>
        <a:lstStyle/>
        <a:p>
          <a:r>
            <a:rPr lang="ru-RU" sz="1200" dirty="0" smtClean="0"/>
            <a:t>Устойчивое социально-экономическое развитие района</a:t>
          </a:r>
          <a:endParaRPr lang="ru-RU" sz="1200" dirty="0"/>
        </a:p>
      </dgm:t>
    </dgm:pt>
    <dgm:pt modelId="{32AB0EC0-32A5-4691-8971-E335AE14A3CB}" type="parTrans" cxnId="{306B8FA5-1011-4AE2-9D10-C594286E7064}">
      <dgm:prSet/>
      <dgm:spPr/>
      <dgm:t>
        <a:bodyPr/>
        <a:lstStyle/>
        <a:p>
          <a:endParaRPr lang="ru-RU"/>
        </a:p>
      </dgm:t>
    </dgm:pt>
    <dgm:pt modelId="{9677A2BF-6D89-4C58-8176-DAA907F2A7DC}" type="sibTrans" cxnId="{306B8FA5-1011-4AE2-9D10-C594286E7064}">
      <dgm:prSet/>
      <dgm:spPr/>
      <dgm:t>
        <a:bodyPr/>
        <a:lstStyle/>
        <a:p>
          <a:endParaRPr lang="ru-RU"/>
        </a:p>
      </dgm:t>
    </dgm:pt>
    <dgm:pt modelId="{EA5DA616-FD78-4E38-94F8-5B8406C74B8A}">
      <dgm:prSet phldrT="[Текст]" custT="1"/>
      <dgm:spPr/>
      <dgm:t>
        <a:bodyPr/>
        <a:lstStyle/>
        <a:p>
          <a:r>
            <a:rPr lang="ru-RU" sz="1200" dirty="0" smtClean="0"/>
            <a:t>Поддержание оптимального уровня муниципального долга</a:t>
          </a:r>
          <a:endParaRPr lang="ru-RU" sz="1200" dirty="0"/>
        </a:p>
      </dgm:t>
    </dgm:pt>
    <dgm:pt modelId="{C10C9B97-02D6-485B-B09C-1EA7E5D7C9B0}" type="parTrans" cxnId="{92E7F8DE-1030-4D39-8BED-BAC70D2712D0}">
      <dgm:prSet/>
      <dgm:spPr/>
      <dgm:t>
        <a:bodyPr/>
        <a:lstStyle/>
        <a:p>
          <a:endParaRPr lang="ru-RU"/>
        </a:p>
      </dgm:t>
    </dgm:pt>
    <dgm:pt modelId="{0C0C45A2-C589-40F2-B437-2674DC8D7820}" type="sibTrans" cxnId="{92E7F8DE-1030-4D39-8BED-BAC70D2712D0}">
      <dgm:prSet/>
      <dgm:spPr/>
      <dgm:t>
        <a:bodyPr/>
        <a:lstStyle/>
        <a:p>
          <a:endParaRPr lang="ru-RU"/>
        </a:p>
      </dgm:t>
    </dgm:pt>
    <dgm:pt modelId="{08DCF8B0-67F9-4331-A7AA-9980DAD36557}">
      <dgm:prSet phldrT="[Текст]" custT="1"/>
      <dgm:spPr/>
      <dgm:t>
        <a:bodyPr/>
        <a:lstStyle/>
        <a:p>
          <a:r>
            <a:rPr lang="ru-RU" sz="1200" dirty="0" smtClean="0"/>
            <a:t>Совершенствование системы муниципальных закупок и повышение ее эффективности</a:t>
          </a:r>
          <a:endParaRPr lang="ru-RU" sz="1200" dirty="0"/>
        </a:p>
      </dgm:t>
    </dgm:pt>
    <dgm:pt modelId="{81B1FFB0-C512-4FBF-96E4-B2FB7AC9E8D7}" type="parTrans" cxnId="{3C049B23-AEC9-4FAC-954B-A4C833E476B6}">
      <dgm:prSet/>
      <dgm:spPr/>
      <dgm:t>
        <a:bodyPr/>
        <a:lstStyle/>
        <a:p>
          <a:endParaRPr lang="ru-RU"/>
        </a:p>
      </dgm:t>
    </dgm:pt>
    <dgm:pt modelId="{2AD798D6-1754-4C1D-9B31-E2B0A6AEDD06}" type="sibTrans" cxnId="{3C049B23-AEC9-4FAC-954B-A4C833E476B6}">
      <dgm:prSet/>
      <dgm:spPr/>
      <dgm:t>
        <a:bodyPr/>
        <a:lstStyle/>
        <a:p>
          <a:endParaRPr lang="ru-RU"/>
        </a:p>
      </dgm:t>
    </dgm:pt>
    <dgm:pt modelId="{B042A8CC-1CF7-49DB-8053-A25B8261E874}" type="pres">
      <dgm:prSet presAssocID="{9AE80873-7424-40E6-B17B-F6DF86FBC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4FD9B-8307-495B-9DBF-A9F340ED902F}" type="pres">
      <dgm:prSet presAssocID="{08DCF8B0-67F9-4331-A7AA-9980DAD36557}" presName="boxAndChildren" presStyleCnt="0"/>
      <dgm:spPr/>
    </dgm:pt>
    <dgm:pt modelId="{DA6B32FF-3EA1-4E3B-B4FE-7819C161D655}" type="pres">
      <dgm:prSet presAssocID="{08DCF8B0-67F9-4331-A7AA-9980DAD36557}" presName="parentTextBox" presStyleLbl="node1" presStyleIdx="0" presStyleCnt="7"/>
      <dgm:spPr/>
      <dgm:t>
        <a:bodyPr/>
        <a:lstStyle/>
        <a:p>
          <a:endParaRPr lang="ru-RU"/>
        </a:p>
      </dgm:t>
    </dgm:pt>
    <dgm:pt modelId="{CFCB77DC-6A7E-446D-9CF9-2CE32A013225}" type="pres">
      <dgm:prSet presAssocID="{0C0C45A2-C589-40F2-B437-2674DC8D7820}" presName="sp" presStyleCnt="0"/>
      <dgm:spPr/>
    </dgm:pt>
    <dgm:pt modelId="{773796FB-B1D3-4A34-AC30-34DBE9E14FF8}" type="pres">
      <dgm:prSet presAssocID="{EA5DA616-FD78-4E38-94F8-5B8406C74B8A}" presName="arrowAndChildren" presStyleCnt="0"/>
      <dgm:spPr/>
    </dgm:pt>
    <dgm:pt modelId="{8F213485-503D-4529-8C92-BDA680B436AD}" type="pres">
      <dgm:prSet presAssocID="{EA5DA616-FD78-4E38-94F8-5B8406C74B8A}" presName="parentTextArrow" presStyleLbl="node1" presStyleIdx="1" presStyleCnt="7" custScaleY="69525"/>
      <dgm:spPr/>
      <dgm:t>
        <a:bodyPr/>
        <a:lstStyle/>
        <a:p>
          <a:endParaRPr lang="ru-RU"/>
        </a:p>
      </dgm:t>
    </dgm:pt>
    <dgm:pt modelId="{7480B959-04B5-4CFA-B1BC-E28159C804DA}" type="pres">
      <dgm:prSet presAssocID="{9677A2BF-6D89-4C58-8176-DAA907F2A7DC}" presName="sp" presStyleCnt="0"/>
      <dgm:spPr/>
    </dgm:pt>
    <dgm:pt modelId="{F15550ED-0715-4D38-91E6-12335BE57CC7}" type="pres">
      <dgm:prSet presAssocID="{BF061C1C-ACF1-436E-B297-FF3406B263ED}" presName="arrowAndChildren" presStyleCnt="0"/>
      <dgm:spPr/>
    </dgm:pt>
    <dgm:pt modelId="{B80BC100-66B4-4BE1-A4DE-3B1A8719E223}" type="pres">
      <dgm:prSet presAssocID="{BF061C1C-ACF1-436E-B297-FF3406B263ED}" presName="parentTextArrow" presStyleLbl="node1" presStyleIdx="2" presStyleCnt="7" custScaleY="76804"/>
      <dgm:spPr/>
      <dgm:t>
        <a:bodyPr/>
        <a:lstStyle/>
        <a:p>
          <a:endParaRPr lang="ru-RU"/>
        </a:p>
      </dgm:t>
    </dgm:pt>
    <dgm:pt modelId="{94895D98-9AED-4B6D-BA69-2B4731545C86}" type="pres">
      <dgm:prSet presAssocID="{42D5A0D2-C1E6-4153-AE8F-FCE208134609}" presName="sp" presStyleCnt="0"/>
      <dgm:spPr/>
    </dgm:pt>
    <dgm:pt modelId="{8A70D644-EAF3-408D-A0AF-E8F1809322D7}" type="pres">
      <dgm:prSet presAssocID="{D1E48CE2-8A80-4CB5-9EE1-F01138AD6D10}" presName="arrowAndChildren" presStyleCnt="0"/>
      <dgm:spPr/>
    </dgm:pt>
    <dgm:pt modelId="{D282E322-62D5-44AC-ACF2-41DEDC2671B2}" type="pres">
      <dgm:prSet presAssocID="{D1E48CE2-8A80-4CB5-9EE1-F01138AD6D10}" presName="parentTextArrow" presStyleLbl="node1" presStyleIdx="3" presStyleCnt="7" custScaleY="86087"/>
      <dgm:spPr/>
      <dgm:t>
        <a:bodyPr/>
        <a:lstStyle/>
        <a:p>
          <a:endParaRPr lang="ru-RU"/>
        </a:p>
      </dgm:t>
    </dgm:pt>
    <dgm:pt modelId="{51C9A365-7C79-49BB-96A6-9D6FC33AFE29}" type="pres">
      <dgm:prSet presAssocID="{554B8E8D-B36B-4E97-8FBD-53CE050EFFF9}" presName="sp" presStyleCnt="0"/>
      <dgm:spPr/>
    </dgm:pt>
    <dgm:pt modelId="{F4A98741-EFDC-47DC-A3C5-2517F9E37000}" type="pres">
      <dgm:prSet presAssocID="{504492F2-74A2-488D-A336-C56548947916}" presName="arrowAndChildren" presStyleCnt="0"/>
      <dgm:spPr/>
    </dgm:pt>
    <dgm:pt modelId="{6D8CEFB8-4694-4FCF-98E9-BAB648051531}" type="pres">
      <dgm:prSet presAssocID="{504492F2-74A2-488D-A336-C56548947916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9AD9BA3B-5E0B-4B73-B058-7E2BBC929F25}" type="pres">
      <dgm:prSet presAssocID="{46E24C7B-F0DE-4F01-A501-5429CC791D4F}" presName="sp" presStyleCnt="0"/>
      <dgm:spPr/>
    </dgm:pt>
    <dgm:pt modelId="{F7BE7FB9-9438-4600-840E-CB88D152924B}" type="pres">
      <dgm:prSet presAssocID="{44E6F80A-68F3-4A56-8167-2CE331D62826}" presName="arrowAndChildren" presStyleCnt="0"/>
      <dgm:spPr/>
    </dgm:pt>
    <dgm:pt modelId="{E131062B-E136-43F7-B556-F855189C8349}" type="pres">
      <dgm:prSet presAssocID="{44E6F80A-68F3-4A56-8167-2CE331D62826}" presName="parentTextArrow" presStyleLbl="node1" presStyleIdx="5" presStyleCnt="7" custScaleY="70960"/>
      <dgm:spPr/>
      <dgm:t>
        <a:bodyPr/>
        <a:lstStyle/>
        <a:p>
          <a:endParaRPr lang="ru-RU"/>
        </a:p>
      </dgm:t>
    </dgm:pt>
    <dgm:pt modelId="{D5031503-32BC-49ED-8290-6E5E27FDA637}" type="pres">
      <dgm:prSet presAssocID="{CF2E104E-667D-41C3-952F-0347BC2BF6F4}" presName="sp" presStyleCnt="0"/>
      <dgm:spPr/>
    </dgm:pt>
    <dgm:pt modelId="{83AF30C3-2649-4501-967B-F8D21D0A50B3}" type="pres">
      <dgm:prSet presAssocID="{105D86CF-F6D6-46D5-9373-A2721D850E67}" presName="arrowAndChildren" presStyleCnt="0"/>
      <dgm:spPr/>
    </dgm:pt>
    <dgm:pt modelId="{E61F2F62-3E3F-4304-BEDE-623D811409F8}" type="pres">
      <dgm:prSet presAssocID="{105D86CF-F6D6-46D5-9373-A2721D850E67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4FF2FCFE-4F58-4A2A-835F-6212909361EF}" srcId="{9AE80873-7424-40E6-B17B-F6DF86FBC384}" destId="{105D86CF-F6D6-46D5-9373-A2721D850E67}" srcOrd="0" destOrd="0" parTransId="{0014DB5A-E911-44CD-B6DE-E568B0D05298}" sibTransId="{CF2E104E-667D-41C3-952F-0347BC2BF6F4}"/>
    <dgm:cxn modelId="{A8FCFB97-583B-4844-A83B-EB34C466B806}" srcId="{9AE80873-7424-40E6-B17B-F6DF86FBC384}" destId="{D1E48CE2-8A80-4CB5-9EE1-F01138AD6D10}" srcOrd="3" destOrd="0" parTransId="{8596D65F-E54A-4234-96A5-A1366628DF33}" sibTransId="{42D5A0D2-C1E6-4153-AE8F-FCE208134609}"/>
    <dgm:cxn modelId="{50AEBE43-9CDB-4842-A91D-98E8994F06A9}" type="presOf" srcId="{08DCF8B0-67F9-4331-A7AA-9980DAD36557}" destId="{DA6B32FF-3EA1-4E3B-B4FE-7819C161D655}" srcOrd="0" destOrd="0" presId="urn:microsoft.com/office/officeart/2005/8/layout/process4"/>
    <dgm:cxn modelId="{61DA669F-9113-4DAA-A31C-1325C451C473}" type="presOf" srcId="{BF061C1C-ACF1-436E-B297-FF3406B263ED}" destId="{B80BC100-66B4-4BE1-A4DE-3B1A8719E223}" srcOrd="0" destOrd="0" presId="urn:microsoft.com/office/officeart/2005/8/layout/process4"/>
    <dgm:cxn modelId="{306B8FA5-1011-4AE2-9D10-C594286E7064}" srcId="{9AE80873-7424-40E6-B17B-F6DF86FBC384}" destId="{BF061C1C-ACF1-436E-B297-FF3406B263ED}" srcOrd="4" destOrd="0" parTransId="{32AB0EC0-32A5-4691-8971-E335AE14A3CB}" sibTransId="{9677A2BF-6D89-4C58-8176-DAA907F2A7DC}"/>
    <dgm:cxn modelId="{7416CD37-2CB2-40B0-922D-CB4554AD8CF9}" type="presOf" srcId="{EA5DA616-FD78-4E38-94F8-5B8406C74B8A}" destId="{8F213485-503D-4529-8C92-BDA680B436AD}" srcOrd="0" destOrd="0" presId="urn:microsoft.com/office/officeart/2005/8/layout/process4"/>
    <dgm:cxn modelId="{E3FCA16C-4381-4160-A886-610508FE209C}" type="presOf" srcId="{504492F2-74A2-488D-A336-C56548947916}" destId="{6D8CEFB8-4694-4FCF-98E9-BAB648051531}" srcOrd="0" destOrd="0" presId="urn:microsoft.com/office/officeart/2005/8/layout/process4"/>
    <dgm:cxn modelId="{B757A72E-8637-4CA7-A0E7-8E051DB2E5BA}" type="presOf" srcId="{9AE80873-7424-40E6-B17B-F6DF86FBC384}" destId="{B042A8CC-1CF7-49DB-8053-A25B8261E874}" srcOrd="0" destOrd="0" presId="urn:microsoft.com/office/officeart/2005/8/layout/process4"/>
    <dgm:cxn modelId="{986BCC0C-6429-4B83-B4F1-8652E225B189}" type="presOf" srcId="{D1E48CE2-8A80-4CB5-9EE1-F01138AD6D10}" destId="{D282E322-62D5-44AC-ACF2-41DEDC2671B2}" srcOrd="0" destOrd="0" presId="urn:microsoft.com/office/officeart/2005/8/layout/process4"/>
    <dgm:cxn modelId="{B95EC106-3D7C-43A2-B20F-95BE2BE802A1}" srcId="{9AE80873-7424-40E6-B17B-F6DF86FBC384}" destId="{504492F2-74A2-488D-A336-C56548947916}" srcOrd="2" destOrd="0" parTransId="{413E142E-E6AC-43B7-8154-D580B6A4B539}" sibTransId="{554B8E8D-B36B-4E97-8FBD-53CE050EFFF9}"/>
    <dgm:cxn modelId="{706AE281-B213-4FA5-B2CF-21F31AA207AC}" type="presOf" srcId="{44E6F80A-68F3-4A56-8167-2CE331D62826}" destId="{E131062B-E136-43F7-B556-F855189C8349}" srcOrd="0" destOrd="0" presId="urn:microsoft.com/office/officeart/2005/8/layout/process4"/>
    <dgm:cxn modelId="{A9B002A0-8ED4-4A36-B2AE-462DA28A0EAE}" type="presOf" srcId="{105D86CF-F6D6-46D5-9373-A2721D850E67}" destId="{E61F2F62-3E3F-4304-BEDE-623D811409F8}" srcOrd="0" destOrd="0" presId="urn:microsoft.com/office/officeart/2005/8/layout/process4"/>
    <dgm:cxn modelId="{372A4A10-9D70-4ADC-B483-9D82BC68B205}" srcId="{9AE80873-7424-40E6-B17B-F6DF86FBC384}" destId="{44E6F80A-68F3-4A56-8167-2CE331D62826}" srcOrd="1" destOrd="0" parTransId="{08DC5EE7-00EF-4042-A4B5-B81F347264F8}" sibTransId="{46E24C7B-F0DE-4F01-A501-5429CC791D4F}"/>
    <dgm:cxn modelId="{3C049B23-AEC9-4FAC-954B-A4C833E476B6}" srcId="{9AE80873-7424-40E6-B17B-F6DF86FBC384}" destId="{08DCF8B0-67F9-4331-A7AA-9980DAD36557}" srcOrd="6" destOrd="0" parTransId="{81B1FFB0-C512-4FBF-96E4-B2FB7AC9E8D7}" sibTransId="{2AD798D6-1754-4C1D-9B31-E2B0A6AEDD06}"/>
    <dgm:cxn modelId="{92E7F8DE-1030-4D39-8BED-BAC70D2712D0}" srcId="{9AE80873-7424-40E6-B17B-F6DF86FBC384}" destId="{EA5DA616-FD78-4E38-94F8-5B8406C74B8A}" srcOrd="5" destOrd="0" parTransId="{C10C9B97-02D6-485B-B09C-1EA7E5D7C9B0}" sibTransId="{0C0C45A2-C589-40F2-B437-2674DC8D7820}"/>
    <dgm:cxn modelId="{AB2FA313-4636-411F-A31B-9B88B3EF61C3}" type="presParOf" srcId="{B042A8CC-1CF7-49DB-8053-A25B8261E874}" destId="{2C54FD9B-8307-495B-9DBF-A9F340ED902F}" srcOrd="0" destOrd="0" presId="urn:microsoft.com/office/officeart/2005/8/layout/process4"/>
    <dgm:cxn modelId="{6BF114EC-B6D3-4F14-8F3F-7A68A8A7E024}" type="presParOf" srcId="{2C54FD9B-8307-495B-9DBF-A9F340ED902F}" destId="{DA6B32FF-3EA1-4E3B-B4FE-7819C161D655}" srcOrd="0" destOrd="0" presId="urn:microsoft.com/office/officeart/2005/8/layout/process4"/>
    <dgm:cxn modelId="{583DA917-6E50-4EEF-AAD7-A3B02C2F55DB}" type="presParOf" srcId="{B042A8CC-1CF7-49DB-8053-A25B8261E874}" destId="{CFCB77DC-6A7E-446D-9CF9-2CE32A013225}" srcOrd="1" destOrd="0" presId="urn:microsoft.com/office/officeart/2005/8/layout/process4"/>
    <dgm:cxn modelId="{D5940105-C078-4509-85D7-E730A400A724}" type="presParOf" srcId="{B042A8CC-1CF7-49DB-8053-A25B8261E874}" destId="{773796FB-B1D3-4A34-AC30-34DBE9E14FF8}" srcOrd="2" destOrd="0" presId="urn:microsoft.com/office/officeart/2005/8/layout/process4"/>
    <dgm:cxn modelId="{4051A45F-CC68-4C3A-825C-545494229A4F}" type="presParOf" srcId="{773796FB-B1D3-4A34-AC30-34DBE9E14FF8}" destId="{8F213485-503D-4529-8C92-BDA680B436AD}" srcOrd="0" destOrd="0" presId="urn:microsoft.com/office/officeart/2005/8/layout/process4"/>
    <dgm:cxn modelId="{0449BCAB-1129-457B-9E34-A135762A993D}" type="presParOf" srcId="{B042A8CC-1CF7-49DB-8053-A25B8261E874}" destId="{7480B959-04B5-4CFA-B1BC-E28159C804DA}" srcOrd="3" destOrd="0" presId="urn:microsoft.com/office/officeart/2005/8/layout/process4"/>
    <dgm:cxn modelId="{0DDBF2B8-12DE-46BF-B6EE-E16A8324B984}" type="presParOf" srcId="{B042A8CC-1CF7-49DB-8053-A25B8261E874}" destId="{F15550ED-0715-4D38-91E6-12335BE57CC7}" srcOrd="4" destOrd="0" presId="urn:microsoft.com/office/officeart/2005/8/layout/process4"/>
    <dgm:cxn modelId="{5C7805C6-9441-48B2-A534-DB780F7EB94A}" type="presParOf" srcId="{F15550ED-0715-4D38-91E6-12335BE57CC7}" destId="{B80BC100-66B4-4BE1-A4DE-3B1A8719E223}" srcOrd="0" destOrd="0" presId="urn:microsoft.com/office/officeart/2005/8/layout/process4"/>
    <dgm:cxn modelId="{7CB4D6E1-7059-4D20-A1E2-65DFCDC03B3C}" type="presParOf" srcId="{B042A8CC-1CF7-49DB-8053-A25B8261E874}" destId="{94895D98-9AED-4B6D-BA69-2B4731545C86}" srcOrd="5" destOrd="0" presId="urn:microsoft.com/office/officeart/2005/8/layout/process4"/>
    <dgm:cxn modelId="{25D0F02C-81D4-45DD-B655-7CA8F092FE15}" type="presParOf" srcId="{B042A8CC-1CF7-49DB-8053-A25B8261E874}" destId="{8A70D644-EAF3-408D-A0AF-E8F1809322D7}" srcOrd="6" destOrd="0" presId="urn:microsoft.com/office/officeart/2005/8/layout/process4"/>
    <dgm:cxn modelId="{AFC81413-9C2D-40C9-B17F-1E2C3B1ACB38}" type="presParOf" srcId="{8A70D644-EAF3-408D-A0AF-E8F1809322D7}" destId="{D282E322-62D5-44AC-ACF2-41DEDC2671B2}" srcOrd="0" destOrd="0" presId="urn:microsoft.com/office/officeart/2005/8/layout/process4"/>
    <dgm:cxn modelId="{59ABCB53-2934-49BE-BCAE-0D7B801DDCEF}" type="presParOf" srcId="{B042A8CC-1CF7-49DB-8053-A25B8261E874}" destId="{51C9A365-7C79-49BB-96A6-9D6FC33AFE29}" srcOrd="7" destOrd="0" presId="urn:microsoft.com/office/officeart/2005/8/layout/process4"/>
    <dgm:cxn modelId="{F1228EA6-AC6E-4C82-A3DE-061B7A46EAEA}" type="presParOf" srcId="{B042A8CC-1CF7-49DB-8053-A25B8261E874}" destId="{F4A98741-EFDC-47DC-A3C5-2517F9E37000}" srcOrd="8" destOrd="0" presId="urn:microsoft.com/office/officeart/2005/8/layout/process4"/>
    <dgm:cxn modelId="{75D611F8-5368-4B63-801F-B9392E5175F9}" type="presParOf" srcId="{F4A98741-EFDC-47DC-A3C5-2517F9E37000}" destId="{6D8CEFB8-4694-4FCF-98E9-BAB648051531}" srcOrd="0" destOrd="0" presId="urn:microsoft.com/office/officeart/2005/8/layout/process4"/>
    <dgm:cxn modelId="{50F7F7DE-38A3-45E9-B3AE-4059161F4C2E}" type="presParOf" srcId="{B042A8CC-1CF7-49DB-8053-A25B8261E874}" destId="{9AD9BA3B-5E0B-4B73-B058-7E2BBC929F25}" srcOrd="9" destOrd="0" presId="urn:microsoft.com/office/officeart/2005/8/layout/process4"/>
    <dgm:cxn modelId="{120EBA56-CF5D-43FA-BFBE-125DC24D60E7}" type="presParOf" srcId="{B042A8CC-1CF7-49DB-8053-A25B8261E874}" destId="{F7BE7FB9-9438-4600-840E-CB88D152924B}" srcOrd="10" destOrd="0" presId="urn:microsoft.com/office/officeart/2005/8/layout/process4"/>
    <dgm:cxn modelId="{8C8ED510-9F35-4D34-94E9-A4309868DBC4}" type="presParOf" srcId="{F7BE7FB9-9438-4600-840E-CB88D152924B}" destId="{E131062B-E136-43F7-B556-F855189C8349}" srcOrd="0" destOrd="0" presId="urn:microsoft.com/office/officeart/2005/8/layout/process4"/>
    <dgm:cxn modelId="{D3E47E34-AA82-4F29-A3B6-A41B07D2D614}" type="presParOf" srcId="{B042A8CC-1CF7-49DB-8053-A25B8261E874}" destId="{D5031503-32BC-49ED-8290-6E5E27FDA637}" srcOrd="11" destOrd="0" presId="urn:microsoft.com/office/officeart/2005/8/layout/process4"/>
    <dgm:cxn modelId="{9213356D-F634-404E-94B1-B53A83390049}" type="presParOf" srcId="{B042A8CC-1CF7-49DB-8053-A25B8261E874}" destId="{83AF30C3-2649-4501-967B-F8D21D0A50B3}" srcOrd="12" destOrd="0" presId="urn:microsoft.com/office/officeart/2005/8/layout/process4"/>
    <dgm:cxn modelId="{DAA82322-4FDE-4B4F-91A5-EFE31C9FC613}" type="presParOf" srcId="{83AF30C3-2649-4501-967B-F8D21D0A50B3}" destId="{E61F2F62-3E3F-4304-BEDE-623D811409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2C9DC2-E5C3-4A99-8991-83DBE8D5526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46991E-EBA8-47A3-9419-335891EAA3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2 516,1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D1B7D77-0844-4735-AE7C-52388CE7E16F}" type="parTrans" cxnId="{493344F9-55A9-479F-88E4-7EB533EFB62C}">
      <dgm:prSet/>
      <dgm:spPr/>
      <dgm:t>
        <a:bodyPr/>
        <a:lstStyle/>
        <a:p>
          <a:endParaRPr lang="ru-RU"/>
        </a:p>
      </dgm:t>
    </dgm:pt>
    <dgm:pt modelId="{BA6AA587-9B43-4527-9957-5980B47CAE61}" type="sibTrans" cxnId="{493344F9-55A9-479F-88E4-7EB533EFB62C}">
      <dgm:prSet/>
      <dgm:spPr/>
      <dgm:t>
        <a:bodyPr/>
        <a:lstStyle/>
        <a:p>
          <a:endParaRPr lang="ru-RU"/>
        </a:p>
      </dgm:t>
    </dgm:pt>
    <dgm:pt modelId="{347A42BC-C3B1-4453-827E-F506765C273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2 185,4</a:t>
          </a:r>
        </a:p>
        <a:p>
          <a:r>
            <a:rPr lang="ru-RU" sz="1900" dirty="0" smtClean="0"/>
            <a:t> </a:t>
          </a:r>
          <a:r>
            <a:rPr lang="ru-RU" sz="1200" dirty="0" smtClean="0"/>
            <a:t>млн. рублей</a:t>
          </a:r>
          <a:endParaRPr lang="ru-RU" sz="1200" dirty="0"/>
        </a:p>
      </dgm:t>
    </dgm:pt>
    <dgm:pt modelId="{78E7AD34-218C-479B-9069-6B89D692E9F0}" type="parTrans" cxnId="{0A049490-466D-414C-A4A8-F586642980FE}">
      <dgm:prSet/>
      <dgm:spPr/>
      <dgm:t>
        <a:bodyPr/>
        <a:lstStyle/>
        <a:p>
          <a:endParaRPr lang="ru-RU"/>
        </a:p>
      </dgm:t>
    </dgm:pt>
    <dgm:pt modelId="{E3EFC609-D82C-4451-8EB0-E70A707BE4AE}" type="sibTrans" cxnId="{0A049490-466D-414C-A4A8-F586642980FE}">
      <dgm:prSet/>
      <dgm:spPr/>
      <dgm:t>
        <a:bodyPr/>
        <a:lstStyle/>
        <a:p>
          <a:endParaRPr lang="ru-RU"/>
        </a:p>
      </dgm:t>
    </dgm:pt>
    <dgm:pt modelId="{3A6DDE1E-27E6-46BD-ABE4-F8FE1CAE37E2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2 186,0 </a:t>
          </a:r>
        </a:p>
        <a:p>
          <a:r>
            <a:rPr lang="ru-RU" sz="1200" dirty="0" smtClean="0"/>
            <a:t>млн. рублей</a:t>
          </a:r>
          <a:endParaRPr lang="ru-RU" sz="1200" dirty="0"/>
        </a:p>
      </dgm:t>
    </dgm:pt>
    <dgm:pt modelId="{16E73CA5-BDEF-4805-AAF9-0DF88A8177DF}" type="parTrans" cxnId="{C29B879F-4D81-47AE-8DDE-D70D5D85D2AE}">
      <dgm:prSet/>
      <dgm:spPr/>
      <dgm:t>
        <a:bodyPr/>
        <a:lstStyle/>
        <a:p>
          <a:endParaRPr lang="ru-RU"/>
        </a:p>
      </dgm:t>
    </dgm:pt>
    <dgm:pt modelId="{F387DB4F-AC46-4A60-84B4-DE29F54753C3}" type="sibTrans" cxnId="{C29B879F-4D81-47AE-8DDE-D70D5D85D2AE}">
      <dgm:prSet/>
      <dgm:spPr/>
      <dgm:t>
        <a:bodyPr/>
        <a:lstStyle/>
        <a:p>
          <a:endParaRPr lang="ru-RU"/>
        </a:p>
      </dgm:t>
    </dgm:pt>
    <dgm:pt modelId="{1D700079-7EF7-498B-87F7-B5A150853677}" type="pres">
      <dgm:prSet presAssocID="{752C9DC2-E5C3-4A99-8991-83DBE8D5526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A1DD5-6FF4-4724-AC70-E6559EDFC3B7}" type="pres">
      <dgm:prSet presAssocID="{C446991E-EBA8-47A3-9419-335891EAA33D}" presName="Accent1" presStyleCnt="0"/>
      <dgm:spPr/>
    </dgm:pt>
    <dgm:pt modelId="{35C6B36A-1065-4EC5-80D5-FB451B6C4F77}" type="pres">
      <dgm:prSet presAssocID="{C446991E-EBA8-47A3-9419-335891EAA33D}" presName="Accent" presStyleLbl="node1" presStyleIdx="0" presStyleCnt="3"/>
      <dgm:spPr>
        <a:effectLst>
          <a:innerShdw blurRad="114300">
            <a:prstClr val="black"/>
          </a:innerShdw>
        </a:effectLst>
      </dgm:spPr>
    </dgm:pt>
    <dgm:pt modelId="{F97676C2-5F14-4BD4-9C6C-B5CA503CBE62}" type="pres">
      <dgm:prSet presAssocID="{C446991E-EBA8-47A3-9419-335891EAA3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0B07E-CBD8-41E6-BF6F-9EDEB056AD42}" type="pres">
      <dgm:prSet presAssocID="{347A42BC-C3B1-4453-827E-F506765C273D}" presName="Accent2" presStyleCnt="0"/>
      <dgm:spPr/>
    </dgm:pt>
    <dgm:pt modelId="{CCD3E0EC-A450-47C1-938B-9E5A6B29D4DA}" type="pres">
      <dgm:prSet presAssocID="{347A42BC-C3B1-4453-827E-F506765C273D}" presName="Accent" presStyleLbl="node1" presStyleIdx="1" presStyleCnt="3"/>
      <dgm:spPr>
        <a:effectLst>
          <a:innerShdw blurRad="114300">
            <a:prstClr val="black"/>
          </a:innerShdw>
        </a:effectLst>
      </dgm:spPr>
    </dgm:pt>
    <dgm:pt modelId="{5C2E94C4-87F6-4C0A-B0EE-44FC6D3150BD}" type="pres">
      <dgm:prSet presAssocID="{347A42BC-C3B1-4453-827E-F506765C27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3BC5-F4D5-4F0D-93FF-D4576C2E6A71}" type="pres">
      <dgm:prSet presAssocID="{3A6DDE1E-27E6-46BD-ABE4-F8FE1CAE37E2}" presName="Accent3" presStyleCnt="0"/>
      <dgm:spPr/>
    </dgm:pt>
    <dgm:pt modelId="{FAADDC08-E112-42F9-8196-F86AC2668F0B}" type="pres">
      <dgm:prSet presAssocID="{3A6DDE1E-27E6-46BD-ABE4-F8FE1CAE37E2}" presName="Accent" presStyleLbl="node1" presStyleIdx="2" presStyleCnt="3"/>
      <dgm:spPr>
        <a:effectLst>
          <a:innerShdw blurRad="114300">
            <a:prstClr val="black"/>
          </a:innerShdw>
        </a:effectLst>
      </dgm:spPr>
    </dgm:pt>
    <dgm:pt modelId="{835304ED-3437-42AC-A86C-31D01EF9997A}" type="pres">
      <dgm:prSet presAssocID="{3A6DDE1E-27E6-46BD-ABE4-F8FE1CAE37E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0DCAB-97E8-43CA-B8C2-62E5C48E5210}" type="presOf" srcId="{3A6DDE1E-27E6-46BD-ABE4-F8FE1CAE37E2}" destId="{835304ED-3437-42AC-A86C-31D01EF9997A}" srcOrd="0" destOrd="0" presId="urn:microsoft.com/office/officeart/2009/layout/CircleArrowProcess"/>
    <dgm:cxn modelId="{EEE30DEB-965D-4F80-A7CD-D737588E27BB}" type="presOf" srcId="{347A42BC-C3B1-4453-827E-F506765C273D}" destId="{5C2E94C4-87F6-4C0A-B0EE-44FC6D3150BD}" srcOrd="0" destOrd="0" presId="urn:microsoft.com/office/officeart/2009/layout/CircleArrowProcess"/>
    <dgm:cxn modelId="{C29B879F-4D81-47AE-8DDE-D70D5D85D2AE}" srcId="{752C9DC2-E5C3-4A99-8991-83DBE8D55266}" destId="{3A6DDE1E-27E6-46BD-ABE4-F8FE1CAE37E2}" srcOrd="2" destOrd="0" parTransId="{16E73CA5-BDEF-4805-AAF9-0DF88A8177DF}" sibTransId="{F387DB4F-AC46-4A60-84B4-DE29F54753C3}"/>
    <dgm:cxn modelId="{493344F9-55A9-479F-88E4-7EB533EFB62C}" srcId="{752C9DC2-E5C3-4A99-8991-83DBE8D55266}" destId="{C446991E-EBA8-47A3-9419-335891EAA33D}" srcOrd="0" destOrd="0" parTransId="{1D1B7D77-0844-4735-AE7C-52388CE7E16F}" sibTransId="{BA6AA587-9B43-4527-9957-5980B47CAE61}"/>
    <dgm:cxn modelId="{6D9E57EC-2834-4D2E-91C2-542DEA0B374D}" type="presOf" srcId="{752C9DC2-E5C3-4A99-8991-83DBE8D55266}" destId="{1D700079-7EF7-498B-87F7-B5A150853677}" srcOrd="0" destOrd="0" presId="urn:microsoft.com/office/officeart/2009/layout/CircleArrowProcess"/>
    <dgm:cxn modelId="{406F4AAB-D6B6-445C-97DE-E5F9240E2702}" type="presOf" srcId="{C446991E-EBA8-47A3-9419-335891EAA33D}" destId="{F97676C2-5F14-4BD4-9C6C-B5CA503CBE62}" srcOrd="0" destOrd="0" presId="urn:microsoft.com/office/officeart/2009/layout/CircleArrowProcess"/>
    <dgm:cxn modelId="{0A049490-466D-414C-A4A8-F586642980FE}" srcId="{752C9DC2-E5C3-4A99-8991-83DBE8D55266}" destId="{347A42BC-C3B1-4453-827E-F506765C273D}" srcOrd="1" destOrd="0" parTransId="{78E7AD34-218C-479B-9069-6B89D692E9F0}" sibTransId="{E3EFC609-D82C-4451-8EB0-E70A707BE4AE}"/>
    <dgm:cxn modelId="{9479B9C7-A48A-4805-88B8-37F57C41BE01}" type="presParOf" srcId="{1D700079-7EF7-498B-87F7-B5A150853677}" destId="{BC2A1DD5-6FF4-4724-AC70-E6559EDFC3B7}" srcOrd="0" destOrd="0" presId="urn:microsoft.com/office/officeart/2009/layout/CircleArrowProcess"/>
    <dgm:cxn modelId="{D6F75BA0-1834-42FE-81FE-5CB2C1770734}" type="presParOf" srcId="{BC2A1DD5-6FF4-4724-AC70-E6559EDFC3B7}" destId="{35C6B36A-1065-4EC5-80D5-FB451B6C4F77}" srcOrd="0" destOrd="0" presId="urn:microsoft.com/office/officeart/2009/layout/CircleArrowProcess"/>
    <dgm:cxn modelId="{3A379DF9-51B8-4724-BF1C-D58252B1A6C2}" type="presParOf" srcId="{1D700079-7EF7-498B-87F7-B5A150853677}" destId="{F97676C2-5F14-4BD4-9C6C-B5CA503CBE62}" srcOrd="1" destOrd="0" presId="urn:microsoft.com/office/officeart/2009/layout/CircleArrowProcess"/>
    <dgm:cxn modelId="{8C0D2551-10D0-4955-B11E-EBD334BF159B}" type="presParOf" srcId="{1D700079-7EF7-498B-87F7-B5A150853677}" destId="{5A20B07E-CBD8-41E6-BF6F-9EDEB056AD42}" srcOrd="2" destOrd="0" presId="urn:microsoft.com/office/officeart/2009/layout/CircleArrowProcess"/>
    <dgm:cxn modelId="{B3735CF3-1519-40F5-9EFD-9C702293AB36}" type="presParOf" srcId="{5A20B07E-CBD8-41E6-BF6F-9EDEB056AD42}" destId="{CCD3E0EC-A450-47C1-938B-9E5A6B29D4DA}" srcOrd="0" destOrd="0" presId="urn:microsoft.com/office/officeart/2009/layout/CircleArrowProcess"/>
    <dgm:cxn modelId="{573FB176-8924-4D05-9300-8C53D73BC618}" type="presParOf" srcId="{1D700079-7EF7-498B-87F7-B5A150853677}" destId="{5C2E94C4-87F6-4C0A-B0EE-44FC6D3150BD}" srcOrd="3" destOrd="0" presId="urn:microsoft.com/office/officeart/2009/layout/CircleArrowProcess"/>
    <dgm:cxn modelId="{97948225-6137-4067-BD3D-2137498A0D8B}" type="presParOf" srcId="{1D700079-7EF7-498B-87F7-B5A150853677}" destId="{02123BC5-F4D5-4F0D-93FF-D4576C2E6A71}" srcOrd="4" destOrd="0" presId="urn:microsoft.com/office/officeart/2009/layout/CircleArrowProcess"/>
    <dgm:cxn modelId="{A669F449-DD29-45BF-AE2A-586BD02A0379}" type="presParOf" srcId="{02123BC5-F4D5-4F0D-93FF-D4576C2E6A71}" destId="{FAADDC08-E112-42F9-8196-F86AC2668F0B}" srcOrd="0" destOrd="0" presId="urn:microsoft.com/office/officeart/2009/layout/CircleArrowProcess"/>
    <dgm:cxn modelId="{56CB78E7-CA7F-412A-BF5F-CC800DB90CF8}" type="presParOf" srcId="{1D700079-7EF7-498B-87F7-B5A150853677}" destId="{835304ED-3437-42AC-A86C-31D01EF999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ADD283-0E58-4B23-B4F8-80356C903CEA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8A25D3-5313-41DF-A07E-2F83FD9B2875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  <a:endParaRPr lang="ru-RU" sz="1600" dirty="0"/>
        </a:p>
      </dgm:t>
    </dgm:pt>
    <dgm:pt modelId="{51921A86-869C-4960-A783-34B48BD38258}" type="parTrans" cxnId="{836179B7-7F40-42DB-AB23-C6E51CCB637F}">
      <dgm:prSet/>
      <dgm:spPr/>
      <dgm:t>
        <a:bodyPr/>
        <a:lstStyle/>
        <a:p>
          <a:endParaRPr lang="ru-RU"/>
        </a:p>
      </dgm:t>
    </dgm:pt>
    <dgm:pt modelId="{2852C817-43A0-426C-B983-93CEE1065BE8}" type="sibTrans" cxnId="{836179B7-7F40-42DB-AB23-C6E51CCB637F}">
      <dgm:prSet/>
      <dgm:spPr/>
      <dgm:t>
        <a:bodyPr/>
        <a:lstStyle/>
        <a:p>
          <a:endParaRPr lang="ru-RU"/>
        </a:p>
      </dgm:t>
    </dgm:pt>
    <dgm:pt modelId="{56F1BB67-F248-40A5-ACA4-8E11DB5C681F}">
      <dgm:prSet phldrT="[Текст]"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 НДФЛ (налог на доходы физических лиц)</a:t>
          </a:r>
          <a:endParaRPr lang="ru-RU" sz="1200" b="1" dirty="0">
            <a:effectLst/>
          </a:endParaRPr>
        </a:p>
      </dgm:t>
    </dgm:pt>
    <dgm:pt modelId="{5D1F0C01-42B0-43C4-9A28-EA5300169358}" type="parTrans" cxnId="{37244D2B-615F-4955-AA43-83048F617FB4}">
      <dgm:prSet/>
      <dgm:spPr/>
      <dgm:t>
        <a:bodyPr/>
        <a:lstStyle/>
        <a:p>
          <a:endParaRPr lang="ru-RU"/>
        </a:p>
      </dgm:t>
    </dgm:pt>
    <dgm:pt modelId="{14799197-FA26-4E2E-801C-5FBBDBFF1619}" type="sibTrans" cxnId="{37244D2B-615F-4955-AA43-83048F617FB4}">
      <dgm:prSet/>
      <dgm:spPr/>
      <dgm:t>
        <a:bodyPr/>
        <a:lstStyle/>
        <a:p>
          <a:endParaRPr lang="ru-RU"/>
        </a:p>
      </dgm:t>
    </dgm:pt>
    <dgm:pt modelId="{E8351118-B6C4-4506-A851-3935D7962E9D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1400" dirty="0"/>
        </a:p>
      </dgm:t>
    </dgm:pt>
    <dgm:pt modelId="{2E3D6F72-3245-44B6-ACA0-ABB69A0C38E2}" type="parTrans" cxnId="{D1D96093-56BB-474D-A0A6-E2B019EEC375}">
      <dgm:prSet/>
      <dgm:spPr/>
      <dgm:t>
        <a:bodyPr/>
        <a:lstStyle/>
        <a:p>
          <a:endParaRPr lang="ru-RU"/>
        </a:p>
      </dgm:t>
    </dgm:pt>
    <dgm:pt modelId="{EB1059F1-226D-4132-889C-FA7E51FB41C4}" type="sibTrans" cxnId="{D1D96093-56BB-474D-A0A6-E2B019EEC375}">
      <dgm:prSet/>
      <dgm:spPr/>
      <dgm:t>
        <a:bodyPr/>
        <a:lstStyle/>
        <a:p>
          <a:endParaRPr lang="ru-RU"/>
        </a:p>
      </dgm:t>
    </dgm:pt>
    <dgm:pt modelId="{56BB8F47-B5C9-4BE5-89A8-55AC53EFE111}">
      <dgm:prSet phldrT="[Текст]"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 Аренда имущества</a:t>
          </a:r>
          <a:endParaRPr lang="ru-RU" sz="1200" b="1" dirty="0">
            <a:effectLst/>
          </a:endParaRPr>
        </a:p>
      </dgm:t>
    </dgm:pt>
    <dgm:pt modelId="{5C4C92B1-6966-4FF4-84C9-92B8FDA04913}" type="parTrans" cxnId="{156AC43C-8222-4DE7-9DDE-6B04A355665F}">
      <dgm:prSet/>
      <dgm:spPr/>
      <dgm:t>
        <a:bodyPr/>
        <a:lstStyle/>
        <a:p>
          <a:endParaRPr lang="ru-RU"/>
        </a:p>
      </dgm:t>
    </dgm:pt>
    <dgm:pt modelId="{68A8A912-414A-4183-B36E-BF18CF3D441B}" type="sibTrans" cxnId="{156AC43C-8222-4DE7-9DDE-6B04A355665F}">
      <dgm:prSet/>
      <dgm:spPr/>
      <dgm:t>
        <a:bodyPr/>
        <a:lstStyle/>
        <a:p>
          <a:endParaRPr lang="ru-RU"/>
        </a:p>
      </dgm:t>
    </dgm:pt>
    <dgm:pt modelId="{09192E06-3EBD-455F-B579-F220BA3C7542}">
      <dgm:prSet phldrT="[Текст]" custT="1"/>
      <dgm:spPr/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 от других бюджетов бюджетной системы РФ:</a:t>
          </a:r>
          <a:endParaRPr lang="ru-RU" sz="1200" dirty="0"/>
        </a:p>
      </dgm:t>
    </dgm:pt>
    <dgm:pt modelId="{B9BB735B-6A3E-4BAD-8956-8FE890EF064D}" type="parTrans" cxnId="{3CDCFFE3-2615-4EDD-B668-9A97ED5D86AA}">
      <dgm:prSet/>
      <dgm:spPr/>
      <dgm:t>
        <a:bodyPr/>
        <a:lstStyle/>
        <a:p>
          <a:endParaRPr lang="ru-RU"/>
        </a:p>
      </dgm:t>
    </dgm:pt>
    <dgm:pt modelId="{EE843965-E925-41E0-8FE6-A39E443660DC}" type="sibTrans" cxnId="{3CDCFFE3-2615-4EDD-B668-9A97ED5D86AA}">
      <dgm:prSet/>
      <dgm:spPr/>
      <dgm:t>
        <a:bodyPr/>
        <a:lstStyle/>
        <a:p>
          <a:endParaRPr lang="ru-RU"/>
        </a:p>
      </dgm:t>
    </dgm:pt>
    <dgm:pt modelId="{B2F429B2-05D3-48CF-B893-3FB9380B8851}">
      <dgm:prSet phldrT="[Текст]" custT="1"/>
      <dgm:spPr/>
      <dgm:t>
        <a:bodyPr/>
        <a:lstStyle/>
        <a:p>
          <a:r>
            <a:rPr lang="ru-RU" sz="1200" b="1" dirty="0">
              <a:effectLst/>
            </a:rPr>
            <a:t>-Дотации</a:t>
          </a:r>
        </a:p>
      </dgm:t>
    </dgm:pt>
    <dgm:pt modelId="{6250E56D-3FC8-4605-BCE6-E5B817032FDE}" type="parTrans" cxnId="{2A368A1F-960D-4B54-90CD-2F332AF6EFEA}">
      <dgm:prSet/>
      <dgm:spPr/>
      <dgm:t>
        <a:bodyPr/>
        <a:lstStyle/>
        <a:p>
          <a:endParaRPr lang="ru-RU"/>
        </a:p>
      </dgm:t>
    </dgm:pt>
    <dgm:pt modelId="{14D1F81F-422E-4EBF-A2B1-561555125A79}" type="sibTrans" cxnId="{2A368A1F-960D-4B54-90CD-2F332AF6EFEA}">
      <dgm:prSet/>
      <dgm:spPr/>
      <dgm:t>
        <a:bodyPr/>
        <a:lstStyle/>
        <a:p>
          <a:endParaRPr lang="ru-RU"/>
        </a:p>
      </dgm:t>
    </dgm:pt>
    <dgm:pt modelId="{C7DD30C1-B9B2-4527-B24C-6FCB868D7451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-УСН (упрощенная система налогообложения)</a:t>
          </a:r>
        </a:p>
      </dgm:t>
    </dgm:pt>
    <dgm:pt modelId="{A40B181B-FE42-453C-AA87-3525F66F6FB1}" type="parTrans" cxnId="{F2F4AD71-4A39-41FB-B884-CD783A0BF87D}">
      <dgm:prSet/>
      <dgm:spPr/>
      <dgm:t>
        <a:bodyPr/>
        <a:lstStyle/>
        <a:p>
          <a:endParaRPr lang="ru-RU"/>
        </a:p>
      </dgm:t>
    </dgm:pt>
    <dgm:pt modelId="{540DDD0D-86EA-40E3-A705-C0FC306BB7F8}" type="sibTrans" cxnId="{F2F4AD71-4A39-41FB-B884-CD783A0BF87D}">
      <dgm:prSet/>
      <dgm:spPr/>
      <dgm:t>
        <a:bodyPr/>
        <a:lstStyle/>
        <a:p>
          <a:endParaRPr lang="ru-RU"/>
        </a:p>
      </dgm:t>
    </dgm:pt>
    <dgm:pt modelId="{35D12A3D-CACD-42C5-9795-0ACFE0879562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-ЕСХН (единый сельскохозяйственный налог)</a:t>
          </a:r>
        </a:p>
      </dgm:t>
    </dgm:pt>
    <dgm:pt modelId="{C4CEAA16-2E1D-4547-B84B-E53B08B0EA1F}" type="parTrans" cxnId="{0A80D590-EE3F-459F-9304-27F793CA13E7}">
      <dgm:prSet/>
      <dgm:spPr/>
      <dgm:t>
        <a:bodyPr/>
        <a:lstStyle/>
        <a:p>
          <a:endParaRPr lang="ru-RU"/>
        </a:p>
      </dgm:t>
    </dgm:pt>
    <dgm:pt modelId="{7A6DA0D9-4C61-4536-B6A8-32274DB2E8A4}" type="sibTrans" cxnId="{0A80D590-EE3F-459F-9304-27F793CA13E7}">
      <dgm:prSet/>
      <dgm:spPr/>
      <dgm:t>
        <a:bodyPr/>
        <a:lstStyle/>
        <a:p>
          <a:endParaRPr lang="ru-RU"/>
        </a:p>
      </dgm:t>
    </dgm:pt>
    <dgm:pt modelId="{88E4C5C9-D33B-456A-B3DD-52200F91F3BA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-ПАТЕНТ (налог, взимаемый в связи с применением патентной системы налогообложения)</a:t>
          </a:r>
        </a:p>
      </dgm:t>
    </dgm:pt>
    <dgm:pt modelId="{C3AB378A-FE70-4DC2-B6F7-A2D81561230A}" type="parTrans" cxnId="{765F8E66-4003-46B4-9801-CB781389A7A5}">
      <dgm:prSet/>
      <dgm:spPr/>
      <dgm:t>
        <a:bodyPr/>
        <a:lstStyle/>
        <a:p>
          <a:endParaRPr lang="ru-RU"/>
        </a:p>
      </dgm:t>
    </dgm:pt>
    <dgm:pt modelId="{5C0146C9-6ACB-47EA-BB93-41015128846D}" type="sibTrans" cxnId="{765F8E66-4003-46B4-9801-CB781389A7A5}">
      <dgm:prSet/>
      <dgm:spPr/>
      <dgm:t>
        <a:bodyPr/>
        <a:lstStyle/>
        <a:p>
          <a:endParaRPr lang="ru-RU"/>
        </a:p>
      </dgm:t>
    </dgm:pt>
    <dgm:pt modelId="{6B8CEB9A-DDEF-40FA-A8EF-7E384872A043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</a:t>
          </a:r>
          <a:r>
            <a:rPr lang="ru-RU" sz="1200" b="1" dirty="0" smtClean="0">
              <a:effectLst/>
              <a:cs typeface="Times New Roman" pitchFamily="18" charset="0"/>
            </a:rPr>
            <a:t>Госпошлина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-Налог на прибыль организаций</a:t>
          </a:r>
        </a:p>
        <a:p>
          <a:r>
            <a:rPr lang="ru-RU" sz="1200" b="1" dirty="0" smtClean="0">
              <a:effectLst/>
              <a:cs typeface="Times New Roman" pitchFamily="18" charset="0"/>
            </a:rPr>
            <a:t>-Налог на имущество организаций</a:t>
          </a:r>
          <a:endParaRPr lang="ru-RU" sz="1200" b="1" dirty="0">
            <a:effectLst/>
            <a:cs typeface="Times New Roman" pitchFamily="18" charset="0"/>
          </a:endParaRPr>
        </a:p>
      </dgm:t>
    </dgm:pt>
    <dgm:pt modelId="{4A825DA4-1F0E-430B-B83F-18275977A4CD}" type="parTrans" cxnId="{BB01E87E-32F9-42F1-A4CA-C407B07C4BEF}">
      <dgm:prSet/>
      <dgm:spPr/>
      <dgm:t>
        <a:bodyPr/>
        <a:lstStyle/>
        <a:p>
          <a:endParaRPr lang="ru-RU"/>
        </a:p>
      </dgm:t>
    </dgm:pt>
    <dgm:pt modelId="{59B6A914-56C7-42B9-AEE7-729367CEB373}" type="sibTrans" cxnId="{BB01E87E-32F9-42F1-A4CA-C407B07C4BEF}">
      <dgm:prSet/>
      <dgm:spPr/>
      <dgm:t>
        <a:bodyPr/>
        <a:lstStyle/>
        <a:p>
          <a:endParaRPr lang="ru-RU"/>
        </a:p>
      </dgm:t>
    </dgm:pt>
    <dgm:pt modelId="{1FB026AC-2A1D-4339-A9C5-891CA222FDF4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-Пользование природными ресурсами</a:t>
          </a:r>
        </a:p>
      </dgm:t>
    </dgm:pt>
    <dgm:pt modelId="{840087AD-BAF2-42D0-BA09-A0581B23C3B4}" type="parTrans" cxnId="{3BC00C06-04FA-4996-B826-4490DF73D249}">
      <dgm:prSet/>
      <dgm:spPr/>
      <dgm:t>
        <a:bodyPr/>
        <a:lstStyle/>
        <a:p>
          <a:endParaRPr lang="ru-RU"/>
        </a:p>
      </dgm:t>
    </dgm:pt>
    <dgm:pt modelId="{1C9C66D8-9F9E-4D4A-A124-76234C12A185}" type="sibTrans" cxnId="{3BC00C06-04FA-4996-B826-4490DF73D249}">
      <dgm:prSet/>
      <dgm:spPr/>
      <dgm:t>
        <a:bodyPr/>
        <a:lstStyle/>
        <a:p>
          <a:endParaRPr lang="ru-RU"/>
        </a:p>
      </dgm:t>
    </dgm:pt>
    <dgm:pt modelId="{D201E483-B31F-44A3-A9F2-AD0878566D07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Продажа имущества</a:t>
          </a:r>
        </a:p>
      </dgm:t>
    </dgm:pt>
    <dgm:pt modelId="{D170503C-1911-4C1A-9BDD-8CE4B6C7A944}" type="parTrans" cxnId="{153993E8-F4B5-49ED-BC03-DB5FE24BB2A3}">
      <dgm:prSet/>
      <dgm:spPr/>
      <dgm:t>
        <a:bodyPr/>
        <a:lstStyle/>
        <a:p>
          <a:endParaRPr lang="ru-RU"/>
        </a:p>
      </dgm:t>
    </dgm:pt>
    <dgm:pt modelId="{40C960FB-DB0B-4BFD-85C1-16FB3653DAC2}" type="sibTrans" cxnId="{153993E8-F4B5-49ED-BC03-DB5FE24BB2A3}">
      <dgm:prSet/>
      <dgm:spPr/>
      <dgm:t>
        <a:bodyPr/>
        <a:lstStyle/>
        <a:p>
          <a:endParaRPr lang="ru-RU"/>
        </a:p>
      </dgm:t>
    </dgm:pt>
    <dgm:pt modelId="{2B7140D9-6CB1-4DE5-9BB2-43A79BE4A4B4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Продажа земельных участков</a:t>
          </a:r>
        </a:p>
      </dgm:t>
    </dgm:pt>
    <dgm:pt modelId="{D558054C-09E6-4DEC-A124-BFFF33D08EC3}" type="parTrans" cxnId="{B00B7410-3B9F-4615-A01C-23FCD5EDB979}">
      <dgm:prSet/>
      <dgm:spPr/>
      <dgm:t>
        <a:bodyPr/>
        <a:lstStyle/>
        <a:p>
          <a:endParaRPr lang="ru-RU"/>
        </a:p>
      </dgm:t>
    </dgm:pt>
    <dgm:pt modelId="{5EEC9110-94B2-4780-95BD-8CF4DF86BC40}" type="sibTrans" cxnId="{B00B7410-3B9F-4615-A01C-23FCD5EDB979}">
      <dgm:prSet/>
      <dgm:spPr/>
      <dgm:t>
        <a:bodyPr/>
        <a:lstStyle/>
        <a:p>
          <a:endParaRPr lang="ru-RU"/>
        </a:p>
      </dgm:t>
    </dgm:pt>
    <dgm:pt modelId="{AC2EEC0A-1CA0-467D-B9B6-05999BAB48FC}">
      <dgm:prSet custT="1"/>
      <dgm:spPr/>
      <dgm:t>
        <a:bodyPr/>
        <a:lstStyle/>
        <a:p>
          <a:r>
            <a:rPr lang="ru-RU" sz="1200" b="1" dirty="0">
              <a:effectLst/>
              <a:cs typeface="Times New Roman" pitchFamily="18" charset="0"/>
            </a:rPr>
            <a:t>- Штрафы</a:t>
          </a:r>
        </a:p>
      </dgm:t>
    </dgm:pt>
    <dgm:pt modelId="{1D3CDE14-B983-44C9-A673-10519BBC46D8}" type="parTrans" cxnId="{2304D909-BA37-4637-9F68-7ABAA3CD0F4D}">
      <dgm:prSet/>
      <dgm:spPr/>
      <dgm:t>
        <a:bodyPr/>
        <a:lstStyle/>
        <a:p>
          <a:endParaRPr lang="ru-RU"/>
        </a:p>
      </dgm:t>
    </dgm:pt>
    <dgm:pt modelId="{A7E3E3D5-C01A-4A37-97E6-C6965C709393}" type="sibTrans" cxnId="{2304D909-BA37-4637-9F68-7ABAA3CD0F4D}">
      <dgm:prSet/>
      <dgm:spPr/>
      <dgm:t>
        <a:bodyPr/>
        <a:lstStyle/>
        <a:p>
          <a:endParaRPr lang="ru-RU"/>
        </a:p>
      </dgm:t>
    </dgm:pt>
    <dgm:pt modelId="{A8E357EC-7305-4D58-A64F-29DE75509CB3}">
      <dgm:prSet custT="1"/>
      <dgm:spPr/>
      <dgm:t>
        <a:bodyPr/>
        <a:lstStyle/>
        <a:p>
          <a:r>
            <a:rPr lang="ru-RU" sz="1200" b="1" dirty="0">
              <a:effectLst/>
            </a:rPr>
            <a:t>-Субсидии</a:t>
          </a:r>
        </a:p>
      </dgm:t>
    </dgm:pt>
    <dgm:pt modelId="{9A5566AF-B3E6-47A6-8880-0D99FFC6C308}" type="parTrans" cxnId="{EB6E9BC6-41F9-4591-8541-7962B4AF3FB0}">
      <dgm:prSet/>
      <dgm:spPr/>
      <dgm:t>
        <a:bodyPr/>
        <a:lstStyle/>
        <a:p>
          <a:endParaRPr lang="ru-RU"/>
        </a:p>
      </dgm:t>
    </dgm:pt>
    <dgm:pt modelId="{77B5585C-F0B7-479E-82C4-1DBD895AD846}" type="sibTrans" cxnId="{EB6E9BC6-41F9-4591-8541-7962B4AF3FB0}">
      <dgm:prSet/>
      <dgm:spPr/>
      <dgm:t>
        <a:bodyPr/>
        <a:lstStyle/>
        <a:p>
          <a:endParaRPr lang="ru-RU"/>
        </a:p>
      </dgm:t>
    </dgm:pt>
    <dgm:pt modelId="{7CC777E0-67B2-413E-80AF-738896711DD9}">
      <dgm:prSet custT="1"/>
      <dgm:spPr/>
      <dgm:t>
        <a:bodyPr/>
        <a:lstStyle/>
        <a:p>
          <a:r>
            <a:rPr lang="ru-RU" sz="1200" b="1" dirty="0">
              <a:effectLst/>
            </a:rPr>
            <a:t>-Субвенции</a:t>
          </a:r>
        </a:p>
      </dgm:t>
    </dgm:pt>
    <dgm:pt modelId="{BD33AF5F-F5CB-4F5D-ABB2-33E11DBA1400}" type="parTrans" cxnId="{7DDA08AF-A651-4441-B518-D624E6319BA0}">
      <dgm:prSet/>
      <dgm:spPr/>
      <dgm:t>
        <a:bodyPr/>
        <a:lstStyle/>
        <a:p>
          <a:endParaRPr lang="ru-RU"/>
        </a:p>
      </dgm:t>
    </dgm:pt>
    <dgm:pt modelId="{7ED1F734-E189-41AD-94F8-E27C0E898400}" type="sibTrans" cxnId="{7DDA08AF-A651-4441-B518-D624E6319BA0}">
      <dgm:prSet/>
      <dgm:spPr/>
      <dgm:t>
        <a:bodyPr/>
        <a:lstStyle/>
        <a:p>
          <a:endParaRPr lang="ru-RU"/>
        </a:p>
      </dgm:t>
    </dgm:pt>
    <dgm:pt modelId="{12504494-C5D3-42F5-8750-9C705806CBC1}" type="pres">
      <dgm:prSet presAssocID="{C7ADD283-0E58-4B23-B4F8-80356C903CE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9B38A2-194D-4F40-965E-815464BE62AF}" type="pres">
      <dgm:prSet presAssocID="{028A25D3-5313-41DF-A07E-2F83FD9B287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796AD-9F11-4C10-8E86-F29A146C1E04}" type="pres">
      <dgm:prSet presAssocID="{028A25D3-5313-41DF-A07E-2F83FD9B2875}" presName="childText1" presStyleLbl="solidAlignAcc1" presStyleIdx="0" presStyleCnt="3" custScaleY="169487" custLinFactNeighborX="-795" custLinFactNeighborY="32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2FAC-D176-454A-9E72-6C1EC5619E48}" type="pres">
      <dgm:prSet presAssocID="{E8351118-B6C4-4506-A851-3935D7962E9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45772-6CBC-41F9-BAAC-804F1B2CCC2E}" type="pres">
      <dgm:prSet presAssocID="{E8351118-B6C4-4506-A851-3935D7962E9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C8904-815D-4E01-9915-A4572626E9F0}" type="pres">
      <dgm:prSet presAssocID="{09192E06-3EBD-455F-B579-F220BA3C7542}" presName="parentText3" presStyleLbl="node1" presStyleIdx="2" presStyleCnt="3" custScaleY="1642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689C3-31BF-4B7A-8665-FDFFB0CD3B6A}" type="pres">
      <dgm:prSet presAssocID="{09192E06-3EBD-455F-B579-F220BA3C7542}" presName="childText3" presStyleLbl="solidAlignAcc1" presStyleIdx="2" presStyleCnt="3" custScaleY="72695" custLinFactNeighborX="-356" custLinFactNeighborY="-5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A81DD-D6CA-4371-AEA5-A479F5F7D135}" type="presOf" srcId="{6B8CEB9A-DDEF-40FA-A8EF-7E384872A043}" destId="{FBF796AD-9F11-4C10-8E86-F29A146C1E04}" srcOrd="0" destOrd="4" presId="urn:microsoft.com/office/officeart/2009/3/layout/IncreasingArrowsProcess"/>
    <dgm:cxn modelId="{78E1E486-5533-46EF-9162-D4941FBD5593}" type="presOf" srcId="{AC2EEC0A-1CA0-467D-B9B6-05999BAB48FC}" destId="{CD845772-6CBC-41F9-BAAC-804F1B2CCC2E}" srcOrd="0" destOrd="4" presId="urn:microsoft.com/office/officeart/2009/3/layout/IncreasingArrowsProcess"/>
    <dgm:cxn modelId="{156AC43C-8222-4DE7-9DDE-6B04A355665F}" srcId="{E8351118-B6C4-4506-A851-3935D7962E9D}" destId="{56BB8F47-B5C9-4BE5-89A8-55AC53EFE111}" srcOrd="0" destOrd="0" parTransId="{5C4C92B1-6966-4FF4-84C9-92B8FDA04913}" sibTransId="{68A8A912-414A-4183-B36E-BF18CF3D441B}"/>
    <dgm:cxn modelId="{F2F4AD71-4A39-41FB-B884-CD783A0BF87D}" srcId="{028A25D3-5313-41DF-A07E-2F83FD9B2875}" destId="{C7DD30C1-B9B2-4527-B24C-6FCB868D7451}" srcOrd="1" destOrd="0" parTransId="{A40B181B-FE42-453C-AA87-3525F66F6FB1}" sibTransId="{540DDD0D-86EA-40E3-A705-C0FC306BB7F8}"/>
    <dgm:cxn modelId="{D1D96093-56BB-474D-A0A6-E2B019EEC375}" srcId="{C7ADD283-0E58-4B23-B4F8-80356C903CEA}" destId="{E8351118-B6C4-4506-A851-3935D7962E9D}" srcOrd="1" destOrd="0" parTransId="{2E3D6F72-3245-44B6-ACA0-ABB69A0C38E2}" sibTransId="{EB1059F1-226D-4132-889C-FA7E51FB41C4}"/>
    <dgm:cxn modelId="{B00B7410-3B9F-4615-A01C-23FCD5EDB979}" srcId="{E8351118-B6C4-4506-A851-3935D7962E9D}" destId="{2B7140D9-6CB1-4DE5-9BB2-43A79BE4A4B4}" srcOrd="3" destOrd="0" parTransId="{D558054C-09E6-4DEC-A124-BFFF33D08EC3}" sibTransId="{5EEC9110-94B2-4780-95BD-8CF4DF86BC40}"/>
    <dgm:cxn modelId="{836179B7-7F40-42DB-AB23-C6E51CCB637F}" srcId="{C7ADD283-0E58-4B23-B4F8-80356C903CEA}" destId="{028A25D3-5313-41DF-A07E-2F83FD9B2875}" srcOrd="0" destOrd="0" parTransId="{51921A86-869C-4960-A783-34B48BD38258}" sibTransId="{2852C817-43A0-426C-B983-93CEE1065BE8}"/>
    <dgm:cxn modelId="{57406D48-9F41-4FB1-A8DF-720391F3F64D}" type="presOf" srcId="{56F1BB67-F248-40A5-ACA4-8E11DB5C681F}" destId="{FBF796AD-9F11-4C10-8E86-F29A146C1E04}" srcOrd="0" destOrd="0" presId="urn:microsoft.com/office/officeart/2009/3/layout/IncreasingArrowsProcess"/>
    <dgm:cxn modelId="{BB01E87E-32F9-42F1-A4CA-C407B07C4BEF}" srcId="{028A25D3-5313-41DF-A07E-2F83FD9B2875}" destId="{6B8CEB9A-DDEF-40FA-A8EF-7E384872A043}" srcOrd="4" destOrd="0" parTransId="{4A825DA4-1F0E-430B-B83F-18275977A4CD}" sibTransId="{59B6A914-56C7-42B9-AEE7-729367CEB373}"/>
    <dgm:cxn modelId="{727CBD7D-9715-4FFF-862B-3750DAEE40E6}" type="presOf" srcId="{B2F429B2-05D3-48CF-B893-3FB9380B8851}" destId="{886689C3-31BF-4B7A-8665-FDFFB0CD3B6A}" srcOrd="0" destOrd="0" presId="urn:microsoft.com/office/officeart/2009/3/layout/IncreasingArrowsProcess"/>
    <dgm:cxn modelId="{3BC00C06-04FA-4996-B826-4490DF73D249}" srcId="{E8351118-B6C4-4506-A851-3935D7962E9D}" destId="{1FB026AC-2A1D-4339-A9C5-891CA222FDF4}" srcOrd="1" destOrd="0" parTransId="{840087AD-BAF2-42D0-BA09-A0581B23C3B4}" sibTransId="{1C9C66D8-9F9E-4D4A-A124-76234C12A185}"/>
    <dgm:cxn modelId="{7CB9C8C8-728F-4EBD-B8F6-B2036E95F16E}" type="presOf" srcId="{E8351118-B6C4-4506-A851-3935D7962E9D}" destId="{43C02FAC-D176-454A-9E72-6C1EC5619E48}" srcOrd="0" destOrd="0" presId="urn:microsoft.com/office/officeart/2009/3/layout/IncreasingArrowsProcess"/>
    <dgm:cxn modelId="{0A80D590-EE3F-459F-9304-27F793CA13E7}" srcId="{028A25D3-5313-41DF-A07E-2F83FD9B2875}" destId="{35D12A3D-CACD-42C5-9795-0ACFE0879562}" srcOrd="2" destOrd="0" parTransId="{C4CEAA16-2E1D-4547-B84B-E53B08B0EA1F}" sibTransId="{7A6DA0D9-4C61-4536-B6A8-32274DB2E8A4}"/>
    <dgm:cxn modelId="{2A368A1F-960D-4B54-90CD-2F332AF6EFEA}" srcId="{09192E06-3EBD-455F-B579-F220BA3C7542}" destId="{B2F429B2-05D3-48CF-B893-3FB9380B8851}" srcOrd="0" destOrd="0" parTransId="{6250E56D-3FC8-4605-BCE6-E5B817032FDE}" sibTransId="{14D1F81F-422E-4EBF-A2B1-561555125A79}"/>
    <dgm:cxn modelId="{37244D2B-615F-4955-AA43-83048F617FB4}" srcId="{028A25D3-5313-41DF-A07E-2F83FD9B2875}" destId="{56F1BB67-F248-40A5-ACA4-8E11DB5C681F}" srcOrd="0" destOrd="0" parTransId="{5D1F0C01-42B0-43C4-9A28-EA5300169358}" sibTransId="{14799197-FA26-4E2E-801C-5FBBDBFF1619}"/>
    <dgm:cxn modelId="{EA9E4FDC-B09E-4F6C-B0B0-A74EF062D406}" type="presOf" srcId="{35D12A3D-CACD-42C5-9795-0ACFE0879562}" destId="{FBF796AD-9F11-4C10-8E86-F29A146C1E04}" srcOrd="0" destOrd="2" presId="urn:microsoft.com/office/officeart/2009/3/layout/IncreasingArrowsProcess"/>
    <dgm:cxn modelId="{71730A3D-ABBF-4D79-8597-CAB3FC035C36}" type="presOf" srcId="{C7DD30C1-B9B2-4527-B24C-6FCB868D7451}" destId="{FBF796AD-9F11-4C10-8E86-F29A146C1E04}" srcOrd="0" destOrd="1" presId="urn:microsoft.com/office/officeart/2009/3/layout/IncreasingArrowsProcess"/>
    <dgm:cxn modelId="{765F8E66-4003-46B4-9801-CB781389A7A5}" srcId="{028A25D3-5313-41DF-A07E-2F83FD9B2875}" destId="{88E4C5C9-D33B-456A-B3DD-52200F91F3BA}" srcOrd="3" destOrd="0" parTransId="{C3AB378A-FE70-4DC2-B6F7-A2D81561230A}" sibTransId="{5C0146C9-6ACB-47EA-BB93-41015128846D}"/>
    <dgm:cxn modelId="{45CD5843-BC31-49E8-A196-F20C854D3A37}" type="presOf" srcId="{88E4C5C9-D33B-456A-B3DD-52200F91F3BA}" destId="{FBF796AD-9F11-4C10-8E86-F29A146C1E04}" srcOrd="0" destOrd="3" presId="urn:microsoft.com/office/officeart/2009/3/layout/IncreasingArrowsProcess"/>
    <dgm:cxn modelId="{7DDA08AF-A651-4441-B518-D624E6319BA0}" srcId="{09192E06-3EBD-455F-B579-F220BA3C7542}" destId="{7CC777E0-67B2-413E-80AF-738896711DD9}" srcOrd="2" destOrd="0" parTransId="{BD33AF5F-F5CB-4F5D-ABB2-33E11DBA1400}" sibTransId="{7ED1F734-E189-41AD-94F8-E27C0E898400}"/>
    <dgm:cxn modelId="{3CDCFFE3-2615-4EDD-B668-9A97ED5D86AA}" srcId="{C7ADD283-0E58-4B23-B4F8-80356C903CEA}" destId="{09192E06-3EBD-455F-B579-F220BA3C7542}" srcOrd="2" destOrd="0" parTransId="{B9BB735B-6A3E-4BAD-8956-8FE890EF064D}" sibTransId="{EE843965-E925-41E0-8FE6-A39E443660DC}"/>
    <dgm:cxn modelId="{F7CDD0E4-2F3C-422C-8B1F-FE8B587B0EFC}" type="presOf" srcId="{C7ADD283-0E58-4B23-B4F8-80356C903CEA}" destId="{12504494-C5D3-42F5-8750-9C705806CBC1}" srcOrd="0" destOrd="0" presId="urn:microsoft.com/office/officeart/2009/3/layout/IncreasingArrowsProcess"/>
    <dgm:cxn modelId="{467E6A81-8A06-41E4-A216-EAFB36E5B830}" type="presOf" srcId="{2B7140D9-6CB1-4DE5-9BB2-43A79BE4A4B4}" destId="{CD845772-6CBC-41F9-BAAC-804F1B2CCC2E}" srcOrd="0" destOrd="3" presId="urn:microsoft.com/office/officeart/2009/3/layout/IncreasingArrowsProcess"/>
    <dgm:cxn modelId="{1E466874-D7F4-4D2A-BE26-88C1590DF574}" type="presOf" srcId="{028A25D3-5313-41DF-A07E-2F83FD9B2875}" destId="{DC9B38A2-194D-4F40-965E-815464BE62AF}" srcOrd="0" destOrd="0" presId="urn:microsoft.com/office/officeart/2009/3/layout/IncreasingArrowsProcess"/>
    <dgm:cxn modelId="{59C241BC-9206-4D61-AE8A-6BDE660527D0}" type="presOf" srcId="{1FB026AC-2A1D-4339-A9C5-891CA222FDF4}" destId="{CD845772-6CBC-41F9-BAAC-804F1B2CCC2E}" srcOrd="0" destOrd="1" presId="urn:microsoft.com/office/officeart/2009/3/layout/IncreasingArrowsProcess"/>
    <dgm:cxn modelId="{B4AEDF6C-F122-49E1-AE40-7C588E33878F}" type="presOf" srcId="{7CC777E0-67B2-413E-80AF-738896711DD9}" destId="{886689C3-31BF-4B7A-8665-FDFFB0CD3B6A}" srcOrd="0" destOrd="2" presId="urn:microsoft.com/office/officeart/2009/3/layout/IncreasingArrowsProcess"/>
    <dgm:cxn modelId="{EDEB8A96-B7E3-44DB-81D9-0935B4D2CEBF}" type="presOf" srcId="{D201E483-B31F-44A3-A9F2-AD0878566D07}" destId="{CD845772-6CBC-41F9-BAAC-804F1B2CCC2E}" srcOrd="0" destOrd="2" presId="urn:microsoft.com/office/officeart/2009/3/layout/IncreasingArrowsProcess"/>
    <dgm:cxn modelId="{FCA33A38-BBE1-49A7-97CC-39FD4F5A5816}" type="presOf" srcId="{56BB8F47-B5C9-4BE5-89A8-55AC53EFE111}" destId="{CD845772-6CBC-41F9-BAAC-804F1B2CCC2E}" srcOrd="0" destOrd="0" presId="urn:microsoft.com/office/officeart/2009/3/layout/IncreasingArrowsProcess"/>
    <dgm:cxn modelId="{EB6E9BC6-41F9-4591-8541-7962B4AF3FB0}" srcId="{09192E06-3EBD-455F-B579-F220BA3C7542}" destId="{A8E357EC-7305-4D58-A64F-29DE75509CB3}" srcOrd="1" destOrd="0" parTransId="{9A5566AF-B3E6-47A6-8880-0D99FFC6C308}" sibTransId="{77B5585C-F0B7-479E-82C4-1DBD895AD846}"/>
    <dgm:cxn modelId="{153993E8-F4B5-49ED-BC03-DB5FE24BB2A3}" srcId="{E8351118-B6C4-4506-A851-3935D7962E9D}" destId="{D201E483-B31F-44A3-A9F2-AD0878566D07}" srcOrd="2" destOrd="0" parTransId="{D170503C-1911-4C1A-9BDD-8CE4B6C7A944}" sibTransId="{40C960FB-DB0B-4BFD-85C1-16FB3653DAC2}"/>
    <dgm:cxn modelId="{2304D909-BA37-4637-9F68-7ABAA3CD0F4D}" srcId="{E8351118-B6C4-4506-A851-3935D7962E9D}" destId="{AC2EEC0A-1CA0-467D-B9B6-05999BAB48FC}" srcOrd="4" destOrd="0" parTransId="{1D3CDE14-B983-44C9-A673-10519BBC46D8}" sibTransId="{A7E3E3D5-C01A-4A37-97E6-C6965C709393}"/>
    <dgm:cxn modelId="{2BFA11ED-007B-47A2-94C7-386D4F15F1C2}" type="presOf" srcId="{A8E357EC-7305-4D58-A64F-29DE75509CB3}" destId="{886689C3-31BF-4B7A-8665-FDFFB0CD3B6A}" srcOrd="0" destOrd="1" presId="urn:microsoft.com/office/officeart/2009/3/layout/IncreasingArrowsProcess"/>
    <dgm:cxn modelId="{35481382-104F-4100-A396-18996778DBA4}" type="presOf" srcId="{09192E06-3EBD-455F-B579-F220BA3C7542}" destId="{B31C8904-815D-4E01-9915-A4572626E9F0}" srcOrd="0" destOrd="0" presId="urn:microsoft.com/office/officeart/2009/3/layout/IncreasingArrowsProcess"/>
    <dgm:cxn modelId="{988D3CAD-9881-42A5-A029-6E9C83831829}" type="presParOf" srcId="{12504494-C5D3-42F5-8750-9C705806CBC1}" destId="{DC9B38A2-194D-4F40-965E-815464BE62AF}" srcOrd="0" destOrd="0" presId="urn:microsoft.com/office/officeart/2009/3/layout/IncreasingArrowsProcess"/>
    <dgm:cxn modelId="{2063100B-0A05-4D64-9BAD-F7BE04AF508B}" type="presParOf" srcId="{12504494-C5D3-42F5-8750-9C705806CBC1}" destId="{FBF796AD-9F11-4C10-8E86-F29A146C1E04}" srcOrd="1" destOrd="0" presId="urn:microsoft.com/office/officeart/2009/3/layout/IncreasingArrowsProcess"/>
    <dgm:cxn modelId="{BE40CA5B-A763-41AF-AA43-EA64E507ED2F}" type="presParOf" srcId="{12504494-C5D3-42F5-8750-9C705806CBC1}" destId="{43C02FAC-D176-454A-9E72-6C1EC5619E48}" srcOrd="2" destOrd="0" presId="urn:microsoft.com/office/officeart/2009/3/layout/IncreasingArrowsProcess"/>
    <dgm:cxn modelId="{F55B8E87-994D-4147-8B78-508AF14AA6F5}" type="presParOf" srcId="{12504494-C5D3-42F5-8750-9C705806CBC1}" destId="{CD845772-6CBC-41F9-BAAC-804F1B2CCC2E}" srcOrd="3" destOrd="0" presId="urn:microsoft.com/office/officeart/2009/3/layout/IncreasingArrowsProcess"/>
    <dgm:cxn modelId="{002CCF55-3AC5-4C75-9393-F0D79FD413DF}" type="presParOf" srcId="{12504494-C5D3-42F5-8750-9C705806CBC1}" destId="{B31C8904-815D-4E01-9915-A4572626E9F0}" srcOrd="4" destOrd="0" presId="urn:microsoft.com/office/officeart/2009/3/layout/IncreasingArrowsProcess"/>
    <dgm:cxn modelId="{537052F9-5292-4BF9-B9EB-7C5E7FBE14E4}" type="presParOf" srcId="{12504494-C5D3-42F5-8750-9C705806CBC1}" destId="{886689C3-31BF-4B7A-8665-FDFFB0CD3B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81B1FA-4EA7-4180-89EE-7F0F80450AF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0BA62-BB9A-4625-928A-AF29898967CA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НДФЛ </a:t>
          </a:r>
          <a:r>
            <a:rPr lang="ru-RU" sz="1400" dirty="0">
              <a:solidFill>
                <a:schemeClr val="bg1"/>
              </a:solidFill>
            </a:rPr>
            <a:t>просчитан исходя из прогнозируемого фонда оплаты труда, за исключением налоговых вычетов, учтенных по данным отчетности налогового </a:t>
          </a:r>
          <a:endParaRPr lang="ru-RU" sz="1400" dirty="0" smtClean="0">
            <a:solidFill>
              <a:schemeClr val="bg1"/>
            </a:solidFill>
          </a:endParaRPr>
        </a:p>
        <a:p>
          <a:r>
            <a:rPr lang="ru-RU" sz="1400" dirty="0" smtClean="0">
              <a:solidFill>
                <a:schemeClr val="bg1"/>
              </a:solidFill>
            </a:rPr>
            <a:t>органа. </a:t>
          </a:r>
        </a:p>
        <a:p>
          <a:r>
            <a:rPr lang="ru-RU" sz="1400" dirty="0" smtClean="0">
              <a:solidFill>
                <a:schemeClr val="bg1"/>
              </a:solidFill>
            </a:rPr>
            <a:t>С </a:t>
          </a:r>
          <a:r>
            <a:rPr lang="ru-RU" sz="1400" dirty="0">
              <a:solidFill>
                <a:schemeClr val="bg1"/>
              </a:solidFill>
            </a:rPr>
            <a:t>1 января </a:t>
          </a:r>
          <a:r>
            <a:rPr lang="ru-RU" sz="1400" dirty="0" smtClean="0">
              <a:solidFill>
                <a:schemeClr val="bg1"/>
              </a:solidFill>
            </a:rPr>
            <a:t>2023 </a:t>
          </a:r>
          <a:r>
            <a:rPr lang="ru-RU" sz="1400" dirty="0">
              <a:solidFill>
                <a:schemeClr val="bg1"/>
              </a:solidFill>
            </a:rPr>
            <a:t>года налоговой ставки по налогу на доходы физических лиц в размере 15 процентов в отношении доходов (включая дивиденды и проценты) физических лиц, превышающих 5 млн.  рублей за налоговый период.</a:t>
          </a:r>
        </a:p>
      </dgm:t>
    </dgm:pt>
    <dgm:pt modelId="{5C1A07B2-B599-41D8-97AB-1CB7F0BCCC61}" type="parTrans" cxnId="{C9435F9D-63F6-4210-986B-D1B986F8249A}">
      <dgm:prSet/>
      <dgm:spPr/>
      <dgm:t>
        <a:bodyPr/>
        <a:lstStyle/>
        <a:p>
          <a:endParaRPr lang="ru-RU"/>
        </a:p>
      </dgm:t>
    </dgm:pt>
    <dgm:pt modelId="{499282A7-0770-4818-BA6C-99621A46620E}" type="sibTrans" cxnId="{C9435F9D-63F6-4210-986B-D1B986F8249A}">
      <dgm:prSet/>
      <dgm:spPr/>
      <dgm:t>
        <a:bodyPr/>
        <a:lstStyle/>
        <a:p>
          <a:endParaRPr lang="ru-RU"/>
        </a:p>
      </dgm:t>
    </dgm:pt>
    <dgm:pt modelId="{AA21D1E4-2A12-4C42-BEEB-0461FCFD2B0B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Налог, взимаемый с налогоплательщиков, выбравших в качестве объекта налогообложения доходы, уменьшенные на величину расходов, просчитан исходя из оценки ожидаемой налоговой базы на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год,  индекса потребительских цен и суммы начисленного минимального налога на очередной финансовый год.</a:t>
          </a:r>
        </a:p>
        <a:p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 С 1 января </a:t>
          </a:r>
          <a:r>
            <a:rPr lang="ru-RU" sz="1400" dirty="0" smtClean="0">
              <a:solidFill>
                <a:schemeClr val="bg1"/>
              </a:solidFill>
              <a:cs typeface="Times New Roman" pitchFamily="18" charset="0"/>
            </a:rPr>
            <a:t>2023 года </a:t>
          </a:r>
          <a:r>
            <a:rPr lang="ru-RU" sz="1400" dirty="0">
              <a:solidFill>
                <a:schemeClr val="bg1"/>
              </a:solidFill>
              <a:cs typeface="Times New Roman" pitchFamily="18" charset="0"/>
            </a:rPr>
            <a:t>для организаций и ИП, применяющих УСН, увеличивается лимит, позволяющий оставаться на упрощенной системе налогообложения, по доходам  - до 200 млн. рублей и по средней численности персонала  - до 130 человек.</a:t>
          </a:r>
          <a:endParaRPr lang="ru-RU" sz="14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85B0E706-5AA8-4937-9FF4-7B5FF1F23E59}" type="parTrans" cxnId="{A38A0F0E-222E-473B-AFEA-86F9661E4F7C}">
      <dgm:prSet/>
      <dgm:spPr/>
      <dgm:t>
        <a:bodyPr/>
        <a:lstStyle/>
        <a:p>
          <a:endParaRPr lang="ru-RU"/>
        </a:p>
      </dgm:t>
    </dgm:pt>
    <dgm:pt modelId="{A48F9EEA-6455-4E24-BBED-AEBE163CFA92}" type="sibTrans" cxnId="{A38A0F0E-222E-473B-AFEA-86F9661E4F7C}">
      <dgm:prSet/>
      <dgm:spPr/>
      <dgm:t>
        <a:bodyPr/>
        <a:lstStyle/>
        <a:p>
          <a:endParaRPr lang="ru-RU"/>
        </a:p>
      </dgm:t>
    </dgm:pt>
    <dgm:pt modelId="{68FEC15C-6096-43E9-B3FA-C78D15EA88EB}" type="pres">
      <dgm:prSet presAssocID="{7481B1FA-4EA7-4180-89EE-7F0F80450AF7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324409-844B-482A-8FF7-F6B906F87496}" type="pres">
      <dgm:prSet presAssocID="{3360BA62-BB9A-4625-928A-AF29898967CA}" presName="composite" presStyleCnt="0"/>
      <dgm:spPr/>
    </dgm:pt>
    <dgm:pt modelId="{7F918206-4F0E-4761-B5E0-45376C04609E}" type="pres">
      <dgm:prSet presAssocID="{3360BA62-BB9A-4625-928A-AF29898967CA}" presName="Image" presStyleLbl="bgShp" presStyleIdx="0" presStyleCnt="2" custScaleX="83364" custScaleY="69022" custLinFactNeighborX="14147" custLinFactNeighborY="-250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5AD81B-8AB5-4F6D-9F89-95EC450B75DA}" type="pres">
      <dgm:prSet presAssocID="{3360BA62-BB9A-4625-928A-AF29898967CA}" presName="Parent" presStyleLbl="node0" presStyleIdx="0" presStyleCnt="2" custScaleY="289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22AF-4DB1-4418-B8E8-CC5CA1BFE370}" type="pres">
      <dgm:prSet presAssocID="{499282A7-0770-4818-BA6C-99621A46620E}" presName="sibTrans" presStyleCnt="0"/>
      <dgm:spPr/>
    </dgm:pt>
    <dgm:pt modelId="{7017D4AF-FFC0-4854-A6BB-E349A15CEF91}" type="pres">
      <dgm:prSet presAssocID="{AA21D1E4-2A12-4C42-BEEB-0461FCFD2B0B}" presName="composite" presStyleCnt="0"/>
      <dgm:spPr/>
    </dgm:pt>
    <dgm:pt modelId="{DA33C177-9C5D-43D0-B500-FCC8E761D711}" type="pres">
      <dgm:prSet presAssocID="{AA21D1E4-2A12-4C42-BEEB-0461FCFD2B0B}" presName="Image" presStyleLbl="bgShp" presStyleIdx="1" presStyleCnt="2" custScaleX="85505" custScaleY="69487" custLinFactNeighborX="5934" custLinFactNeighborY="-362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114633-A85F-41A4-99D3-29DC01711FDE}" type="pres">
      <dgm:prSet presAssocID="{AA21D1E4-2A12-4C42-BEEB-0461FCFD2B0B}" presName="Parent" presStyleLbl="node0" presStyleIdx="1" presStyleCnt="2" custScaleY="289215" custLinFactNeighborX="-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A0F0E-222E-473B-AFEA-86F9661E4F7C}" srcId="{7481B1FA-4EA7-4180-89EE-7F0F80450AF7}" destId="{AA21D1E4-2A12-4C42-BEEB-0461FCFD2B0B}" srcOrd="1" destOrd="0" parTransId="{85B0E706-5AA8-4937-9FF4-7B5FF1F23E59}" sibTransId="{A48F9EEA-6455-4E24-BBED-AEBE163CFA92}"/>
    <dgm:cxn modelId="{E1985657-338C-429F-9199-FE2ED83558E1}" type="presOf" srcId="{AA21D1E4-2A12-4C42-BEEB-0461FCFD2B0B}" destId="{0B114633-A85F-41A4-99D3-29DC01711FDE}" srcOrd="0" destOrd="0" presId="urn:microsoft.com/office/officeart/2008/layout/BendingPictureCaption"/>
    <dgm:cxn modelId="{5C9915DE-5832-41B4-B00E-0FFC3A90C1F4}" type="presOf" srcId="{7481B1FA-4EA7-4180-89EE-7F0F80450AF7}" destId="{68FEC15C-6096-43E9-B3FA-C78D15EA88EB}" srcOrd="0" destOrd="0" presId="urn:microsoft.com/office/officeart/2008/layout/BendingPictureCaption"/>
    <dgm:cxn modelId="{C9435F9D-63F6-4210-986B-D1B986F8249A}" srcId="{7481B1FA-4EA7-4180-89EE-7F0F80450AF7}" destId="{3360BA62-BB9A-4625-928A-AF29898967CA}" srcOrd="0" destOrd="0" parTransId="{5C1A07B2-B599-41D8-97AB-1CB7F0BCCC61}" sibTransId="{499282A7-0770-4818-BA6C-99621A46620E}"/>
    <dgm:cxn modelId="{D8388907-7B25-4AE9-A4FA-1FE264F0325E}" type="presOf" srcId="{3360BA62-BB9A-4625-928A-AF29898967CA}" destId="{095AD81B-8AB5-4F6D-9F89-95EC450B75DA}" srcOrd="0" destOrd="0" presId="urn:microsoft.com/office/officeart/2008/layout/BendingPictureCaption"/>
    <dgm:cxn modelId="{EA0BAF30-52A2-4A0A-8C0B-EEF81F44B00F}" type="presParOf" srcId="{68FEC15C-6096-43E9-B3FA-C78D15EA88EB}" destId="{B5324409-844B-482A-8FF7-F6B906F87496}" srcOrd="0" destOrd="0" presId="urn:microsoft.com/office/officeart/2008/layout/BendingPictureCaption"/>
    <dgm:cxn modelId="{47CDE233-C594-4A34-B261-97E10AB2657A}" type="presParOf" srcId="{B5324409-844B-482A-8FF7-F6B906F87496}" destId="{7F918206-4F0E-4761-B5E0-45376C04609E}" srcOrd="0" destOrd="0" presId="urn:microsoft.com/office/officeart/2008/layout/BendingPictureCaption"/>
    <dgm:cxn modelId="{20743F75-A9D5-4E89-9398-A5C747B42607}" type="presParOf" srcId="{B5324409-844B-482A-8FF7-F6B906F87496}" destId="{095AD81B-8AB5-4F6D-9F89-95EC450B75DA}" srcOrd="1" destOrd="0" presId="urn:microsoft.com/office/officeart/2008/layout/BendingPictureCaption"/>
    <dgm:cxn modelId="{18312C17-D2DB-46B5-B97F-E5F5CB8395D1}" type="presParOf" srcId="{68FEC15C-6096-43E9-B3FA-C78D15EA88EB}" destId="{479622AF-4DB1-4418-B8E8-CC5CA1BFE370}" srcOrd="1" destOrd="0" presId="urn:microsoft.com/office/officeart/2008/layout/BendingPictureCaption"/>
    <dgm:cxn modelId="{503F8841-E771-4BD3-B203-3250D91ABADC}" type="presParOf" srcId="{68FEC15C-6096-43E9-B3FA-C78D15EA88EB}" destId="{7017D4AF-FFC0-4854-A6BB-E349A15CEF91}" srcOrd="2" destOrd="0" presId="urn:microsoft.com/office/officeart/2008/layout/BendingPictureCaption"/>
    <dgm:cxn modelId="{52F6A4BF-BDE2-4019-A98F-8D69EB62391C}" type="presParOf" srcId="{7017D4AF-FFC0-4854-A6BB-E349A15CEF91}" destId="{DA33C177-9C5D-43D0-B500-FCC8E761D711}" srcOrd="0" destOrd="0" presId="urn:microsoft.com/office/officeart/2008/layout/BendingPictureCaption"/>
    <dgm:cxn modelId="{24851A20-63EF-41A1-8FBC-8EABE7828926}" type="presParOf" srcId="{7017D4AF-FFC0-4854-A6BB-E349A15CEF91}" destId="{0B114633-A85F-41A4-99D3-29DC01711FD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921BF-4035-4F3F-904C-2B4532667987}">
      <dsp:nvSpPr>
        <dsp:cNvPr id="0" name=""/>
        <dsp:cNvSpPr/>
      </dsp:nvSpPr>
      <dsp:spPr>
        <a:xfrm>
          <a:off x="0" y="4470002"/>
          <a:ext cx="8712896" cy="3513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Бюджеты внутригородских районов</a:t>
          </a:r>
          <a:br>
            <a:rPr lang="ru-RU" sz="1400" kern="1200" dirty="0">
              <a:latin typeface="Times New Roman" pitchFamily="18" charset="0"/>
              <a:cs typeface="Times New Roman" pitchFamily="18" charset="0"/>
            </a:rPr>
          </a:b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70002"/>
        <a:ext cx="8712896" cy="351355"/>
      </dsp:txXfrm>
    </dsp:sp>
    <dsp:sp modelId="{0886746C-BC84-4CFF-940C-3893E4444CA3}">
      <dsp:nvSpPr>
        <dsp:cNvPr id="0" name=""/>
        <dsp:cNvSpPr/>
      </dsp:nvSpPr>
      <dsp:spPr>
        <a:xfrm rot="10800000">
          <a:off x="0" y="4046453"/>
          <a:ext cx="8712896" cy="428072"/>
        </a:xfrm>
        <a:prstGeom prst="upArrowCallou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Бюджеты городских и сельских поселений</a:t>
          </a:r>
        </a:p>
      </dsp:txBody>
      <dsp:txXfrm rot="10800000">
        <a:off x="0" y="4046453"/>
        <a:ext cx="8712896" cy="278148"/>
      </dsp:txXfrm>
    </dsp:sp>
    <dsp:sp modelId="{0ED39664-9133-4FE1-B212-395C25FCD3F4}">
      <dsp:nvSpPr>
        <dsp:cNvPr id="0" name=""/>
        <dsp:cNvSpPr/>
      </dsp:nvSpPr>
      <dsp:spPr>
        <a:xfrm rot="10800000">
          <a:off x="0" y="3509629"/>
          <a:ext cx="8712896" cy="538361"/>
        </a:xfrm>
        <a:prstGeom prst="upArrowCallou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</a:p>
      </dsp:txBody>
      <dsp:txXfrm rot="10800000">
        <a:off x="0" y="3509629"/>
        <a:ext cx="8712896" cy="349811"/>
      </dsp:txXfrm>
    </dsp:sp>
    <dsp:sp modelId="{DDB34947-3724-4BB0-9C59-1B3EE0B0C702}">
      <dsp:nvSpPr>
        <dsp:cNvPr id="0" name=""/>
        <dsp:cNvSpPr/>
      </dsp:nvSpPr>
      <dsp:spPr>
        <a:xfrm rot="10800000">
          <a:off x="0" y="2906679"/>
          <a:ext cx="8712896" cy="608613"/>
        </a:xfrm>
        <a:prstGeom prst="upArrowCallou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Бюджеты городов федерального значения: Москвы, Санкт-Петербурга и Севастополя</a:t>
          </a:r>
        </a:p>
      </dsp:txBody>
      <dsp:txXfrm rot="10800000">
        <a:off x="0" y="2906679"/>
        <a:ext cx="8712896" cy="395458"/>
      </dsp:txXfrm>
    </dsp:sp>
    <dsp:sp modelId="{DCAB932C-A51A-4617-B7DB-43779478964B}">
      <dsp:nvSpPr>
        <dsp:cNvPr id="0" name=""/>
        <dsp:cNvSpPr/>
      </dsp:nvSpPr>
      <dsp:spPr>
        <a:xfrm rot="10800000">
          <a:off x="0" y="2460680"/>
          <a:ext cx="8712896" cy="448177"/>
        </a:xfrm>
        <a:prstGeom prst="upArrowCallou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Бюджеты городских округов с внутригородским делением</a:t>
          </a:r>
        </a:p>
      </dsp:txBody>
      <dsp:txXfrm rot="10800000">
        <a:off x="0" y="2460680"/>
        <a:ext cx="8712896" cy="291212"/>
      </dsp:txXfrm>
    </dsp:sp>
    <dsp:sp modelId="{E6CEF3FA-6FC4-4601-B12F-586D9BE3DA4E}">
      <dsp:nvSpPr>
        <dsp:cNvPr id="0" name=""/>
        <dsp:cNvSpPr/>
      </dsp:nvSpPr>
      <dsp:spPr>
        <a:xfrm rot="10800000">
          <a:off x="0" y="2146591"/>
          <a:ext cx="8712896" cy="319109"/>
        </a:xfrm>
        <a:prstGeom prst="upArrowCallou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Бюджеты городских округов</a:t>
          </a:r>
        </a:p>
      </dsp:txBody>
      <dsp:txXfrm rot="10800000">
        <a:off x="0" y="2146591"/>
        <a:ext cx="8712896" cy="207347"/>
      </dsp:txXfrm>
    </dsp:sp>
    <dsp:sp modelId="{9C412AA0-58E0-4063-8373-5C5AFF8F181C}">
      <dsp:nvSpPr>
        <dsp:cNvPr id="0" name=""/>
        <dsp:cNvSpPr/>
      </dsp:nvSpPr>
      <dsp:spPr>
        <a:xfrm rot="10800000">
          <a:off x="0" y="1058136"/>
          <a:ext cx="8712896" cy="1090634"/>
        </a:xfrm>
        <a:prstGeom prst="upArrowCallou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Бюджеты республик, областей, краев, автономных округов и области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1058136"/>
        <a:ext cx="8712896" cy="382812"/>
      </dsp:txXfrm>
    </dsp:sp>
    <dsp:sp modelId="{47B6580D-A9FC-44DC-B8B1-8FFE4BD3E93C}">
      <dsp:nvSpPr>
        <dsp:cNvPr id="0" name=""/>
        <dsp:cNvSpPr/>
      </dsp:nvSpPr>
      <dsp:spPr>
        <a:xfrm>
          <a:off x="4254" y="1422843"/>
          <a:ext cx="8704387" cy="364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Бюджеты территориальных государственных внебюджетных фондов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" y="1422843"/>
        <a:ext cx="8704387" cy="364430"/>
      </dsp:txXfrm>
    </dsp:sp>
    <dsp:sp modelId="{6C6DA35C-A174-402C-95D6-9D1AADCC6F02}">
      <dsp:nvSpPr>
        <dsp:cNvPr id="0" name=""/>
        <dsp:cNvSpPr/>
      </dsp:nvSpPr>
      <dsp:spPr>
        <a:xfrm rot="10800000">
          <a:off x="0" y="2254"/>
          <a:ext cx="8626464" cy="1060902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Федеральный  бюджет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2254"/>
        <a:ext cx="8626464" cy="372376"/>
      </dsp:txXfrm>
    </dsp:sp>
    <dsp:sp modelId="{C495D033-3786-4D74-A0B2-BEF5486C06FA}">
      <dsp:nvSpPr>
        <dsp:cNvPr id="0" name=""/>
        <dsp:cNvSpPr/>
      </dsp:nvSpPr>
      <dsp:spPr>
        <a:xfrm>
          <a:off x="0" y="310002"/>
          <a:ext cx="8623088" cy="39948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Бюджеты государственных внебюджетных фондов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0002"/>
        <a:ext cx="8623088" cy="399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8206-4F0E-4761-B5E0-45376C04609E}">
      <dsp:nvSpPr>
        <dsp:cNvPr id="0" name=""/>
        <dsp:cNvSpPr/>
      </dsp:nvSpPr>
      <dsp:spPr>
        <a:xfrm>
          <a:off x="89795" y="318417"/>
          <a:ext cx="4502297" cy="27547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AD81B-8AB5-4F6D-9F89-95EC450B75DA}">
      <dsp:nvSpPr>
        <dsp:cNvPr id="0" name=""/>
        <dsp:cNvSpPr/>
      </dsp:nvSpPr>
      <dsp:spPr>
        <a:xfrm>
          <a:off x="186558" y="2040552"/>
          <a:ext cx="4653855" cy="3328399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Единый сельскохозяйственный налог зачисляется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в бюджет муниципального района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по нормативу 50,0 процентов. Объем поступлений налога 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 прогнозируется исходя из ожидаемой оценки начисления налога в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2022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году и индекса-дефлятора продукции сельского хозяйства во всех категориях хозяйств на соответствующий год.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ЕСХН составит 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 –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29,2 млн.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рублей и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31,6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и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34,3 млн.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рублей соответственно 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2024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и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2025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годы.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86558" y="2040552"/>
        <a:ext cx="4653855" cy="3328399"/>
      </dsp:txXfrm>
    </dsp:sp>
    <dsp:sp modelId="{DA33C177-9C5D-43D0-B500-FCC8E761D711}">
      <dsp:nvSpPr>
        <dsp:cNvPr id="0" name=""/>
        <dsp:cNvSpPr/>
      </dsp:nvSpPr>
      <dsp:spPr>
        <a:xfrm>
          <a:off x="6239303" y="457169"/>
          <a:ext cx="4617928" cy="256167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14633-A85F-41A4-99D3-29DC01711FDE}">
      <dsp:nvSpPr>
        <dsp:cNvPr id="0" name=""/>
        <dsp:cNvSpPr/>
      </dsp:nvSpPr>
      <dsp:spPr>
        <a:xfrm>
          <a:off x="6263000" y="2040549"/>
          <a:ext cx="4653855" cy="3328399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Налог прогнозируется исходя из начислений налога в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2022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году и индекса потребительских цен 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год.  В целях обеспечения сбалансированности местных бюджетов на  региональном уровне утверждены положения, согласно которым ежегодно  максимальный размер потенциально возможного к получению ИП годового дохода подлежит индексации  на коэффициент-дефлятор при применении патентной системы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налогообложения. На 2023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 планируется в сумме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24,3 млн. рублей и 25,6 и 26,8 млн. рублей соответственно на 2024 и 2025 годы.</a:t>
          </a:r>
          <a:endParaRPr lang="ru-RU" sz="1400" kern="12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6263000" y="2040549"/>
        <a:ext cx="4653855" cy="33283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8206-4F0E-4761-B5E0-45376C04609E}">
      <dsp:nvSpPr>
        <dsp:cNvPr id="0" name=""/>
        <dsp:cNvSpPr/>
      </dsp:nvSpPr>
      <dsp:spPr>
        <a:xfrm>
          <a:off x="185207" y="0"/>
          <a:ext cx="5536540" cy="25490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AD81B-8AB5-4F6D-9F89-95EC450B75DA}">
      <dsp:nvSpPr>
        <dsp:cNvPr id="0" name=""/>
        <dsp:cNvSpPr/>
      </dsp:nvSpPr>
      <dsp:spPr>
        <a:xfrm>
          <a:off x="518451" y="2407769"/>
          <a:ext cx="4608916" cy="222269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>
              <a:solidFill>
                <a:schemeClr val="bg1"/>
              </a:solidFill>
              <a:cs typeface="Times New Roman" pitchFamily="18" charset="0"/>
            </a:rPr>
            <a:t>Плата за негативное воздействие на окружающую среду прогнозируется  по данным  </a:t>
          </a:r>
          <a:endParaRPr lang="en-US" sz="1600" kern="1200" dirty="0" smtClean="0">
            <a:solidFill>
              <a:schemeClr val="bg1"/>
            </a:solidFill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>
              <a:solidFill>
                <a:schemeClr val="bg1"/>
              </a:solidFill>
              <a:cs typeface="Times New Roman" pitchFamily="18" charset="0"/>
            </a:rPr>
            <a:t>администратора </a:t>
          </a:r>
          <a:r>
            <a:rPr lang="ru-RU" sz="1600" kern="1200" dirty="0">
              <a:solidFill>
                <a:schemeClr val="bg1"/>
              </a:solidFill>
              <a:cs typeface="Times New Roman" pitchFamily="18" charset="0"/>
            </a:rPr>
            <a:t>доходов </a:t>
          </a:r>
          <a:r>
            <a:rPr lang="ru-RU" sz="1600" kern="1200" dirty="0" smtClean="0">
              <a:solidFill>
                <a:schemeClr val="bg1"/>
              </a:solidFill>
              <a:cs typeface="Times New Roman" pitchFamily="18" charset="0"/>
            </a:rPr>
            <a:t>– </a:t>
          </a:r>
          <a:endParaRPr lang="en-US" sz="1600" kern="1200" dirty="0" smtClean="0">
            <a:solidFill>
              <a:schemeClr val="bg1"/>
            </a:solidFill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>
              <a:solidFill>
                <a:schemeClr val="bg1"/>
              </a:solidFill>
              <a:cs typeface="Times New Roman" pitchFamily="18" charset="0"/>
            </a:rPr>
            <a:t>Росприроднадзора </a:t>
          </a:r>
          <a:r>
            <a:rPr lang="ru-RU" sz="1600" kern="1200" dirty="0">
              <a:solidFill>
                <a:schemeClr val="bg1"/>
              </a:solidFill>
              <a:cs typeface="Times New Roman" pitchFamily="18" charset="0"/>
            </a:rPr>
            <a:t>по </a:t>
          </a:r>
          <a:r>
            <a:rPr lang="ru-RU" sz="1600" kern="1200" dirty="0" smtClean="0">
              <a:solidFill>
                <a:schemeClr val="bg1"/>
              </a:solidFill>
              <a:cs typeface="Times New Roman" pitchFamily="18" charset="0"/>
            </a:rPr>
            <a:t>Краснодарскому краю. </a:t>
          </a:r>
          <a:endParaRPr lang="ru-RU" sz="1600" kern="1200" dirty="0">
            <a:solidFill>
              <a:schemeClr val="bg1"/>
            </a:solidFill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>
              <a:solidFill>
                <a:schemeClr val="bg1"/>
              </a:solidFill>
            </a:rPr>
            <a:t>На </a:t>
          </a:r>
          <a:r>
            <a:rPr lang="ru-RU" sz="1600" kern="1200" dirty="0" smtClean="0">
              <a:solidFill>
                <a:schemeClr val="bg1"/>
              </a:solidFill>
            </a:rPr>
            <a:t>202</a:t>
          </a:r>
          <a:r>
            <a:rPr lang="en-US" sz="1600" kern="1200" dirty="0" smtClean="0">
              <a:solidFill>
                <a:schemeClr val="bg1"/>
              </a:solidFill>
            </a:rPr>
            <a:t>3</a:t>
          </a:r>
          <a:r>
            <a:rPr lang="ru-RU" sz="1600" kern="1200" dirty="0" smtClean="0">
              <a:solidFill>
                <a:schemeClr val="bg1"/>
              </a:solidFill>
            </a:rPr>
            <a:t>-202</a:t>
          </a:r>
          <a:r>
            <a:rPr lang="en-US" sz="1600" kern="1200" dirty="0" smtClean="0">
              <a:solidFill>
                <a:schemeClr val="bg1"/>
              </a:solidFill>
            </a:rPr>
            <a:t>5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>
              <a:solidFill>
                <a:schemeClr val="bg1"/>
              </a:solidFill>
            </a:rPr>
            <a:t>годы прогнозируется поступление платежей в сумме </a:t>
          </a:r>
          <a:r>
            <a:rPr lang="ru-RU" sz="1600" kern="1200" dirty="0" smtClean="0">
              <a:solidFill>
                <a:schemeClr val="bg1"/>
              </a:solidFill>
            </a:rPr>
            <a:t>1,8 , 1,9 , 2,0 млн. </a:t>
          </a:r>
          <a:r>
            <a:rPr lang="ru-RU" sz="1600" kern="1200" dirty="0">
              <a:solidFill>
                <a:schemeClr val="bg1"/>
              </a:solidFill>
            </a:rPr>
            <a:t>рублей </a:t>
          </a:r>
          <a:r>
            <a:rPr lang="ru-RU" sz="1600" kern="1200" dirty="0" smtClean="0">
              <a:solidFill>
                <a:schemeClr val="bg1"/>
              </a:solidFill>
            </a:rPr>
            <a:t>соответственно по годам.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8451" y="2407769"/>
        <a:ext cx="4608916" cy="2222694"/>
      </dsp:txXfrm>
    </dsp:sp>
    <dsp:sp modelId="{DA33C177-9C5D-43D0-B500-FCC8E761D711}">
      <dsp:nvSpPr>
        <dsp:cNvPr id="0" name=""/>
        <dsp:cNvSpPr/>
      </dsp:nvSpPr>
      <dsp:spPr>
        <a:xfrm>
          <a:off x="6288225" y="0"/>
          <a:ext cx="4815306" cy="24914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14633-A85F-41A4-99D3-29DC01711FDE}">
      <dsp:nvSpPr>
        <dsp:cNvPr id="0" name=""/>
        <dsp:cNvSpPr/>
      </dsp:nvSpPr>
      <dsp:spPr>
        <a:xfrm>
          <a:off x="6561754" y="2340276"/>
          <a:ext cx="4423499" cy="231269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Поступления доходов от использования имущества, находящегося в муниципальной собственности, формируются за счет доходов от сдачи в аренду земельных участков и имущества, находящегося в  муниципальной собственности.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</a:t>
          </a:r>
          <a:r>
            <a:rPr lang="en-US" sz="1400" kern="1200" dirty="0" smtClean="0">
              <a:solidFill>
                <a:schemeClr val="bg1"/>
              </a:solidFill>
              <a:cs typeface="Times New Roman" pitchFamily="18" charset="0"/>
            </a:rPr>
            <a:t>3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-2025 годы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в сумме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 37,1 млн. рублей ежегодно.</a:t>
          </a:r>
          <a:endParaRPr lang="ru-RU" sz="1400" kern="12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6561754" y="2340276"/>
        <a:ext cx="4423499" cy="23126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8206-4F0E-4761-B5E0-45376C04609E}">
      <dsp:nvSpPr>
        <dsp:cNvPr id="0" name=""/>
        <dsp:cNvSpPr/>
      </dsp:nvSpPr>
      <dsp:spPr>
        <a:xfrm>
          <a:off x="209056" y="325701"/>
          <a:ext cx="4874766" cy="22599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AD81B-8AB5-4F6D-9F89-95EC450B75DA}">
      <dsp:nvSpPr>
        <dsp:cNvPr id="0" name=""/>
        <dsp:cNvSpPr/>
      </dsp:nvSpPr>
      <dsp:spPr>
        <a:xfrm>
          <a:off x="171957" y="2472555"/>
          <a:ext cx="4808352" cy="2429827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>
              <a:solidFill>
                <a:schemeClr val="bg1"/>
              </a:solidFill>
            </a:rPr>
            <a:t>Доходы от штрафов, санкций, возмещения ущерба, назначенные комиссией по делам несовершеннолетних и защите их прав, </a:t>
          </a:r>
          <a:endParaRPr lang="ru-RU" sz="1600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на 202</a:t>
          </a:r>
          <a:r>
            <a:rPr lang="en-US" sz="1600" kern="1200" dirty="0" smtClean="0">
              <a:solidFill>
                <a:schemeClr val="bg1"/>
              </a:solidFill>
            </a:rPr>
            <a:t>3</a:t>
          </a:r>
          <a:r>
            <a:rPr lang="ru-RU" sz="1600" kern="1200" dirty="0" smtClean="0">
              <a:solidFill>
                <a:schemeClr val="bg1"/>
              </a:solidFill>
            </a:rPr>
            <a:t>-202</a:t>
          </a:r>
          <a:r>
            <a:rPr lang="en-US" sz="1600" kern="1200" dirty="0" smtClean="0">
              <a:solidFill>
                <a:schemeClr val="bg1"/>
              </a:solidFill>
            </a:rPr>
            <a:t>5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>
              <a:solidFill>
                <a:schemeClr val="bg1"/>
              </a:solidFill>
            </a:rPr>
            <a:t>годы предусмотрены в сумме </a:t>
          </a:r>
          <a:r>
            <a:rPr lang="ru-RU" sz="1600" kern="1200" dirty="0" smtClean="0">
              <a:solidFill>
                <a:schemeClr val="bg1"/>
              </a:solidFill>
            </a:rPr>
            <a:t>1,1 млн. </a:t>
          </a:r>
          <a:r>
            <a:rPr lang="ru-RU" sz="1600" kern="1200" dirty="0">
              <a:solidFill>
                <a:schemeClr val="bg1"/>
              </a:solidFill>
            </a:rPr>
            <a:t>рублей ежегодно.</a:t>
          </a:r>
        </a:p>
      </dsp:txBody>
      <dsp:txXfrm>
        <a:off x="171957" y="2472555"/>
        <a:ext cx="4808352" cy="2429827"/>
      </dsp:txXfrm>
    </dsp:sp>
    <dsp:sp modelId="{DA33C177-9C5D-43D0-B500-FCC8E761D711}">
      <dsp:nvSpPr>
        <dsp:cNvPr id="0" name=""/>
        <dsp:cNvSpPr/>
      </dsp:nvSpPr>
      <dsp:spPr>
        <a:xfrm>
          <a:off x="5945028" y="542280"/>
          <a:ext cx="4901448" cy="17941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14633-A85F-41A4-99D3-29DC01711FDE}">
      <dsp:nvSpPr>
        <dsp:cNvPr id="0" name=""/>
        <dsp:cNvSpPr/>
      </dsp:nvSpPr>
      <dsp:spPr>
        <a:xfrm>
          <a:off x="5973531" y="2033153"/>
          <a:ext cx="4955520" cy="3130699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Доходы от реализации имущества и продажи земельных участков, государственная собственность на которые не разграничена, учтены по нормативу отчислений 100,0 процентов в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бюджет района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по данным администратора доходов - Управления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по вопросам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земельных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отношений и учета муниципальной собственности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администрации муниципального образования </a:t>
          </a:r>
          <a:r>
            <a:rPr lang="ru-RU" sz="1400" kern="1200" dirty="0" err="1" smtClean="0">
              <a:solidFill>
                <a:schemeClr val="bg1"/>
              </a:solidFill>
              <a:cs typeface="Times New Roman" pitchFamily="18" charset="0"/>
            </a:rPr>
            <a:t>Усть-Лабинский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 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район.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Доходы от продажи материальных и нематериальных активов 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</a:t>
          </a:r>
          <a:r>
            <a:rPr lang="en-US" sz="1400" kern="1200" dirty="0" smtClean="0">
              <a:solidFill>
                <a:schemeClr val="bg1"/>
              </a:solidFill>
              <a:cs typeface="Times New Roman" pitchFamily="18" charset="0"/>
            </a:rPr>
            <a:t>3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-2025 годы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предусмотрены в сумме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по 5,0 млн. рублей ежегодно.</a:t>
          </a:r>
          <a:endParaRPr lang="ru-RU" sz="1400" kern="12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5973531" y="2033153"/>
        <a:ext cx="4955520" cy="31306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B36A-1065-4EC5-80D5-FB451B6C4F77}">
      <dsp:nvSpPr>
        <dsp:cNvPr id="0" name=""/>
        <dsp:cNvSpPr/>
      </dsp:nvSpPr>
      <dsp:spPr>
        <a:xfrm>
          <a:off x="2046076" y="0"/>
          <a:ext cx="2462403" cy="24627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676C2-5F14-4BD4-9C6C-B5CA503CBE62}">
      <dsp:nvSpPr>
        <dsp:cNvPr id="0" name=""/>
        <dsp:cNvSpPr/>
      </dsp:nvSpPr>
      <dsp:spPr>
        <a:xfrm>
          <a:off x="2590348" y="889137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2 526,2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0348" y="889137"/>
        <a:ext cx="1368310" cy="683991"/>
      </dsp:txXfrm>
    </dsp:sp>
    <dsp:sp modelId="{CCD3E0EC-A450-47C1-938B-9E5A6B29D4DA}">
      <dsp:nvSpPr>
        <dsp:cNvPr id="0" name=""/>
        <dsp:cNvSpPr/>
      </dsp:nvSpPr>
      <dsp:spPr>
        <a:xfrm>
          <a:off x="1362152" y="1415048"/>
          <a:ext cx="2462403" cy="24627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94C4-87F6-4C0A-B0EE-44FC6D3150BD}">
      <dsp:nvSpPr>
        <dsp:cNvPr id="0" name=""/>
        <dsp:cNvSpPr/>
      </dsp:nvSpPr>
      <dsp:spPr>
        <a:xfrm>
          <a:off x="1909199" y="2312371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2 210,4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1909199" y="2312371"/>
        <a:ext cx="1368310" cy="683991"/>
      </dsp:txXfrm>
    </dsp:sp>
    <dsp:sp modelId="{FAADDC08-E112-42F9-8196-F86AC2668F0B}">
      <dsp:nvSpPr>
        <dsp:cNvPr id="0" name=""/>
        <dsp:cNvSpPr/>
      </dsp:nvSpPr>
      <dsp:spPr>
        <a:xfrm>
          <a:off x="2221335" y="2999432"/>
          <a:ext cx="2115586" cy="2116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304ED-3437-42AC-A86C-31D01EF9997A}">
      <dsp:nvSpPr>
        <dsp:cNvPr id="0" name=""/>
        <dsp:cNvSpPr/>
      </dsp:nvSpPr>
      <dsp:spPr>
        <a:xfrm>
          <a:off x="2593585" y="3737652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2 186,0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3585" y="3737652"/>
        <a:ext cx="1368310" cy="6839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3527" y="0"/>
          <a:ext cx="3607105" cy="1253346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293161" y="258708"/>
          <a:ext cx="3004747" cy="73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161" y="258708"/>
        <a:ext cx="3004747" cy="7346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9094" y="0"/>
          <a:ext cx="7798156" cy="1208315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647564" y="301857"/>
          <a:ext cx="6869079" cy="60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Межбюджетные трансферты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564" y="301857"/>
        <a:ext cx="6869079" cy="6037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8093" y="0"/>
          <a:ext cx="7389489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609289" y="232440"/>
          <a:ext cx="6566831" cy="46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Общегосударственные вопросы 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289" y="232440"/>
        <a:ext cx="6566831" cy="4648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7648" y="0"/>
          <a:ext cx="7207795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595655" y="232530"/>
          <a:ext cx="6398326" cy="46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безопасность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655" y="232530"/>
        <a:ext cx="6398326" cy="4650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5381" y="0"/>
          <a:ext cx="6281802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520067" y="232466"/>
          <a:ext cx="5545653" cy="46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Физическая культура и спорт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067" y="232466"/>
        <a:ext cx="5545653" cy="4649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16191" y="0"/>
          <a:ext cx="6612639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883670" y="232241"/>
          <a:ext cx="5176760" cy="46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Культура, кинематография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3670" y="232241"/>
        <a:ext cx="5176760" cy="46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58BE-7AA5-4C4D-AA11-FA5F60A59E70}">
      <dsp:nvSpPr>
        <dsp:cNvPr id="0" name=""/>
        <dsp:cNvSpPr/>
      </dsp:nvSpPr>
      <dsp:spPr>
        <a:xfrm>
          <a:off x="1760878" y="106750"/>
          <a:ext cx="5102448" cy="5102448"/>
        </a:xfrm>
        <a:prstGeom prst="circularArrow">
          <a:avLst>
            <a:gd name="adj1" fmla="val 5544"/>
            <a:gd name="adj2" fmla="val 330680"/>
            <a:gd name="adj3" fmla="val 14247585"/>
            <a:gd name="adj4" fmla="val 17105106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5B6AD-216D-4F78-97CA-BD77D1253C5F}">
      <dsp:nvSpPr>
        <dsp:cNvPr id="0" name=""/>
        <dsp:cNvSpPr/>
      </dsp:nvSpPr>
      <dsp:spPr>
        <a:xfrm>
          <a:off x="3368651" y="142368"/>
          <a:ext cx="1886903" cy="9174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Составление проекта бюджета на очередной год и плановый период </a:t>
          </a:r>
          <a:endParaRPr lang="ru-RU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</a:t>
          </a:r>
          <a:r>
            <a:rPr lang="ru-RU" sz="1400" b="1" kern="1200" dirty="0"/>
            <a:t>июнь-ноябрь)</a:t>
          </a:r>
          <a:endParaRPr lang="ru-RU" sz="1400" kern="1200" dirty="0"/>
        </a:p>
      </dsp:txBody>
      <dsp:txXfrm>
        <a:off x="3413439" y="187156"/>
        <a:ext cx="1797327" cy="827902"/>
      </dsp:txXfrm>
    </dsp:sp>
    <dsp:sp modelId="{5C0B2640-6DF4-4C51-B798-232599CEA0A8}">
      <dsp:nvSpPr>
        <dsp:cNvPr id="0" name=""/>
        <dsp:cNvSpPr/>
      </dsp:nvSpPr>
      <dsp:spPr>
        <a:xfrm>
          <a:off x="5658875" y="790494"/>
          <a:ext cx="1886903" cy="917478"/>
        </a:xfrm>
        <a:prstGeom prst="round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Публичные слушания по проекту бюджета на очередной год и плановый период </a:t>
          </a:r>
          <a:r>
            <a:rPr lang="ru-RU" sz="1400" b="1" kern="1200" dirty="0" smtClean="0"/>
            <a:t>(декабрь)</a:t>
          </a:r>
          <a:endParaRPr lang="ru-RU" sz="1400" b="1" kern="1200" dirty="0"/>
        </a:p>
      </dsp:txBody>
      <dsp:txXfrm>
        <a:off x="5703663" y="835282"/>
        <a:ext cx="1797327" cy="827902"/>
      </dsp:txXfrm>
    </dsp:sp>
    <dsp:sp modelId="{9FBA9BB0-2227-4964-BBD2-01B202BBC1D1}">
      <dsp:nvSpPr>
        <dsp:cNvPr id="0" name=""/>
        <dsp:cNvSpPr/>
      </dsp:nvSpPr>
      <dsp:spPr>
        <a:xfrm>
          <a:off x="5946944" y="2190752"/>
          <a:ext cx="1886903" cy="917478"/>
        </a:xfrm>
        <a:prstGeom prst="round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Рассмотрение проекта бюджета Советом депутатов МО </a:t>
          </a:r>
          <a:r>
            <a:rPr lang="ru-RU" sz="1050" kern="1200" dirty="0" smtClean="0"/>
            <a:t> </a:t>
          </a:r>
          <a:r>
            <a:rPr lang="ru-RU" sz="1050" kern="1200" dirty="0" err="1" smtClean="0"/>
            <a:t>Усть-Лабинский</a:t>
          </a:r>
          <a:r>
            <a:rPr lang="ru-RU" sz="1050" kern="1200" dirty="0" smtClean="0"/>
            <a:t> </a:t>
          </a:r>
          <a:r>
            <a:rPr lang="ru-RU" sz="1050" kern="1200" dirty="0"/>
            <a:t>район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(ноябрь-декабрь)</a:t>
          </a:r>
        </a:p>
      </dsp:txBody>
      <dsp:txXfrm>
        <a:off x="5991732" y="2235540"/>
        <a:ext cx="1797327" cy="827902"/>
      </dsp:txXfrm>
    </dsp:sp>
    <dsp:sp modelId="{0DFA0E1D-CC78-40D2-BEA1-D66327358D44}">
      <dsp:nvSpPr>
        <dsp:cNvPr id="0" name=""/>
        <dsp:cNvSpPr/>
      </dsp:nvSpPr>
      <dsp:spPr>
        <a:xfrm>
          <a:off x="5586872" y="3454982"/>
          <a:ext cx="1886903" cy="917478"/>
        </a:xfrm>
        <a:prstGeom prst="round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/>
            <a:t>Утверждение бюджета на очередной год и плановый период </a:t>
          </a:r>
          <a:r>
            <a:rPr lang="ru-RU" sz="1050" b="1" kern="1200"/>
            <a:t>(</a:t>
          </a:r>
          <a:r>
            <a:rPr lang="ru-RU" sz="1400" b="1" kern="1200"/>
            <a:t>декабрь)</a:t>
          </a:r>
          <a:endParaRPr lang="ru-RU" sz="1400" b="1" kern="1200" dirty="0"/>
        </a:p>
      </dsp:txBody>
      <dsp:txXfrm>
        <a:off x="5631660" y="3499770"/>
        <a:ext cx="1797327" cy="827902"/>
      </dsp:txXfrm>
    </dsp:sp>
    <dsp:sp modelId="{886878CF-942B-4A4F-B7EC-6131E28DB265}">
      <dsp:nvSpPr>
        <dsp:cNvPr id="0" name=""/>
        <dsp:cNvSpPr/>
      </dsp:nvSpPr>
      <dsp:spPr>
        <a:xfrm>
          <a:off x="3380744" y="4103114"/>
          <a:ext cx="1886903" cy="917478"/>
        </a:xfrm>
        <a:prstGeom prst="round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/>
            <a:t>     Исполнение бюджета в текущем году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(январь-декабрь)</a:t>
          </a:r>
          <a:endParaRPr lang="ru-RU" sz="1400" b="1" kern="1200" dirty="0"/>
        </a:p>
      </dsp:txBody>
      <dsp:txXfrm>
        <a:off x="3425532" y="4147902"/>
        <a:ext cx="1797327" cy="827902"/>
      </dsp:txXfrm>
    </dsp:sp>
    <dsp:sp modelId="{8C87EDC1-2050-4439-A7E3-A3896E2B0268}">
      <dsp:nvSpPr>
        <dsp:cNvPr id="0" name=""/>
        <dsp:cNvSpPr/>
      </dsp:nvSpPr>
      <dsp:spPr>
        <a:xfrm>
          <a:off x="1122014" y="3527006"/>
          <a:ext cx="1886903" cy="917478"/>
        </a:xfrm>
        <a:prstGeom prst="round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Формирование отчета об исполнении бюджета за предыдущий год  </a:t>
          </a:r>
          <a:endParaRPr lang="ru-RU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</a:t>
          </a:r>
          <a:r>
            <a:rPr lang="ru-RU" sz="1400" b="1" kern="1200" dirty="0"/>
            <a:t>январь-март)</a:t>
          </a:r>
        </a:p>
      </dsp:txBody>
      <dsp:txXfrm>
        <a:off x="1166802" y="3571794"/>
        <a:ext cx="1797327" cy="827902"/>
      </dsp:txXfrm>
    </dsp:sp>
    <dsp:sp modelId="{21BC5F03-EAA7-4D28-AA2A-4F9C3B36C36F}">
      <dsp:nvSpPr>
        <dsp:cNvPr id="0" name=""/>
        <dsp:cNvSpPr/>
      </dsp:nvSpPr>
      <dsp:spPr>
        <a:xfrm>
          <a:off x="833977" y="2131304"/>
          <a:ext cx="1886903" cy="917478"/>
        </a:xfrm>
        <a:prstGeom prst="round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       Рассмотрение отчета об исполнении бюджета Советом депутатов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  (апрель-май)</a:t>
          </a:r>
        </a:p>
      </dsp:txBody>
      <dsp:txXfrm>
        <a:off x="878765" y="2176092"/>
        <a:ext cx="1797327" cy="827902"/>
      </dsp:txXfrm>
    </dsp:sp>
    <dsp:sp modelId="{C13483DC-C238-4504-9D1F-C49FBD072EB5}">
      <dsp:nvSpPr>
        <dsp:cNvPr id="0" name=""/>
        <dsp:cNvSpPr/>
      </dsp:nvSpPr>
      <dsp:spPr>
        <a:xfrm>
          <a:off x="1194038" y="646455"/>
          <a:ext cx="1886903" cy="91747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Публичные слушания и утверждение отчета об исполнении бюджета </a:t>
          </a:r>
          <a:r>
            <a:rPr lang="ru-RU" sz="1400" b="1" kern="1200" dirty="0" smtClean="0"/>
            <a:t>(июнь)</a:t>
          </a:r>
          <a:endParaRPr lang="ru-RU" sz="1400" b="1" kern="1200" dirty="0"/>
        </a:p>
      </dsp:txBody>
      <dsp:txXfrm>
        <a:off x="1238826" y="691243"/>
        <a:ext cx="1797327" cy="8279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37048" y="0"/>
          <a:ext cx="7565253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629287" y="232442"/>
          <a:ext cx="6723028" cy="46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Жилищно-коммунальное хозяйство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287" y="232442"/>
        <a:ext cx="6723028" cy="4648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0" y="0"/>
          <a:ext cx="6506361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857245" y="232267"/>
          <a:ext cx="5116918" cy="46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экономика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7245" y="232267"/>
        <a:ext cx="5116918" cy="4645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0" y="0"/>
          <a:ext cx="5279411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0" y="232386"/>
          <a:ext cx="4588707" cy="46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Социальная политика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2386"/>
        <a:ext cx="4588707" cy="4647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741-8FD6-440D-9AD5-AC3ED304E6A9}">
      <dsp:nvSpPr>
        <dsp:cNvPr id="0" name=""/>
        <dsp:cNvSpPr/>
      </dsp:nvSpPr>
      <dsp:spPr>
        <a:xfrm>
          <a:off x="39179" y="0"/>
          <a:ext cx="8000564" cy="93038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321B7-8ABF-452E-B825-61F3E15BFA6D}">
      <dsp:nvSpPr>
        <dsp:cNvPr id="0" name=""/>
        <dsp:cNvSpPr/>
      </dsp:nvSpPr>
      <dsp:spPr>
        <a:xfrm>
          <a:off x="253508" y="232450"/>
          <a:ext cx="7014130" cy="46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Обслуживание муниципального долга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508" y="232450"/>
        <a:ext cx="7014130" cy="4649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4A5A2-64C9-4CF5-89A9-D176E0FFEAF1}">
      <dsp:nvSpPr>
        <dsp:cNvPr id="0" name=""/>
        <dsp:cNvSpPr/>
      </dsp:nvSpPr>
      <dsp:spPr>
        <a:xfrm>
          <a:off x="3637898" y="1437208"/>
          <a:ext cx="3843615" cy="16863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Привлечение  субсидий из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краевого бюджета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Грамотное управление бюджетными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средствами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Достижение поставленных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целей</a:t>
          </a:r>
          <a:endParaRPr lang="ru-RU" sz="1300" kern="1200" dirty="0"/>
        </a:p>
      </dsp:txBody>
      <dsp:txXfrm>
        <a:off x="3720219" y="1519529"/>
        <a:ext cx="3678973" cy="1521715"/>
      </dsp:txXfrm>
    </dsp:sp>
    <dsp:sp modelId="{8F1A2EC5-855F-4C7F-A5E6-F4907F880794}">
      <dsp:nvSpPr>
        <dsp:cNvPr id="0" name=""/>
        <dsp:cNvSpPr/>
      </dsp:nvSpPr>
      <dsp:spPr>
        <a:xfrm rot="18587343">
          <a:off x="6175188" y="1252054"/>
          <a:ext cx="481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91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90412-A5C7-4C59-90A7-555D16DF311D}">
      <dsp:nvSpPr>
        <dsp:cNvPr id="0" name=""/>
        <dsp:cNvSpPr/>
      </dsp:nvSpPr>
      <dsp:spPr>
        <a:xfrm>
          <a:off x="3912765" y="17474"/>
          <a:ext cx="6189182" cy="1049425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Проведение физкультурных и спортивно-массовых мероприятий,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соревнований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Оказание жителям района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культурно-досуговых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библиографических услуг</a:t>
          </a:r>
          <a:endParaRPr lang="ru-RU" sz="1300" kern="1200" dirty="0"/>
        </a:p>
      </dsp:txBody>
      <dsp:txXfrm>
        <a:off x="3963994" y="68703"/>
        <a:ext cx="6086724" cy="946967"/>
      </dsp:txXfrm>
    </dsp:sp>
    <dsp:sp modelId="{78874C0A-5827-4D14-8827-3E0158AB25B1}">
      <dsp:nvSpPr>
        <dsp:cNvPr id="0" name=""/>
        <dsp:cNvSpPr/>
      </dsp:nvSpPr>
      <dsp:spPr>
        <a:xfrm rot="21349198">
          <a:off x="7480956" y="2124657"/>
          <a:ext cx="419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909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280DC-1C50-4E1C-8165-92D477C5D72B}">
      <dsp:nvSpPr>
        <dsp:cNvPr id="0" name=""/>
        <dsp:cNvSpPr/>
      </dsp:nvSpPr>
      <dsp:spPr>
        <a:xfrm>
          <a:off x="7899490" y="1439030"/>
          <a:ext cx="3985519" cy="104942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Оказание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финансовой поддержки СОНКО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 - Оказание финансовой поддержки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поселениям</a:t>
          </a:r>
          <a:endParaRPr lang="ru-RU" sz="1300" kern="1200" dirty="0"/>
        </a:p>
      </dsp:txBody>
      <dsp:txXfrm>
        <a:off x="7950719" y="1490259"/>
        <a:ext cx="3883061" cy="946967"/>
      </dsp:txXfrm>
    </dsp:sp>
    <dsp:sp modelId="{36F67098-43C7-4C84-80F5-C074D8C3AE65}">
      <dsp:nvSpPr>
        <dsp:cNvPr id="0" name=""/>
        <dsp:cNvSpPr/>
      </dsp:nvSpPr>
      <dsp:spPr>
        <a:xfrm rot="8820135">
          <a:off x="3556984" y="3332153"/>
          <a:ext cx="7660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01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BE052-DAA8-4155-BE3E-A0AB56DB4108}">
      <dsp:nvSpPr>
        <dsp:cNvPr id="0" name=""/>
        <dsp:cNvSpPr/>
      </dsp:nvSpPr>
      <dsp:spPr>
        <a:xfrm>
          <a:off x="93178" y="3540740"/>
          <a:ext cx="5435061" cy="1049425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Строительство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нового детского сада, офиса ВОП;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Обеспечение горячим питанием всех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учащихся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Обеспечение детей дошкольным, общим и дополнительным образованием </a:t>
          </a:r>
          <a:endParaRPr lang="ru-RU" sz="1300" kern="1200" dirty="0"/>
        </a:p>
      </dsp:txBody>
      <dsp:txXfrm>
        <a:off x="144407" y="3591969"/>
        <a:ext cx="5332603" cy="946967"/>
      </dsp:txXfrm>
    </dsp:sp>
    <dsp:sp modelId="{FF458109-AF39-4471-873C-8B6C0DC618F5}">
      <dsp:nvSpPr>
        <dsp:cNvPr id="0" name=""/>
        <dsp:cNvSpPr/>
      </dsp:nvSpPr>
      <dsp:spPr>
        <a:xfrm rot="10495931">
          <a:off x="3120148" y="2473728"/>
          <a:ext cx="5187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76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6EAE-D4B9-4C2D-85C2-25B5A37CA457}">
      <dsp:nvSpPr>
        <dsp:cNvPr id="0" name=""/>
        <dsp:cNvSpPr/>
      </dsp:nvSpPr>
      <dsp:spPr>
        <a:xfrm>
          <a:off x="24486" y="2109237"/>
          <a:ext cx="3096676" cy="104942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Эффективное </a:t>
          </a: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использование муниципальной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собственности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Предоставление социальной поддержки молодым семьям на приобретение жилья </a:t>
          </a:r>
          <a:endParaRPr lang="ru-RU" sz="1300" kern="1200" dirty="0"/>
        </a:p>
      </dsp:txBody>
      <dsp:txXfrm>
        <a:off x="75715" y="2160466"/>
        <a:ext cx="2994218" cy="9469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9472-AD30-4AE1-8B0A-3A7AE060327C}">
      <dsp:nvSpPr>
        <dsp:cNvPr id="0" name=""/>
        <dsp:cNvSpPr/>
      </dsp:nvSpPr>
      <dsp:spPr>
        <a:xfrm>
          <a:off x="1198236" y="626413"/>
          <a:ext cx="1673460" cy="1673460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7C39E-BEE5-4E48-967C-B91E1558D318}">
      <dsp:nvSpPr>
        <dsp:cNvPr id="0" name=""/>
        <dsp:cNvSpPr/>
      </dsp:nvSpPr>
      <dsp:spPr>
        <a:xfrm>
          <a:off x="1437402" y="876179"/>
          <a:ext cx="1195129" cy="1195129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D4C9D-AD0A-439F-8902-B624A8B9F630}">
      <dsp:nvSpPr>
        <dsp:cNvPr id="0" name=""/>
        <dsp:cNvSpPr/>
      </dsp:nvSpPr>
      <dsp:spPr>
        <a:xfrm>
          <a:off x="1676428" y="1115203"/>
          <a:ext cx="717077" cy="717077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65DAE-80B1-48DB-8C35-541A685F91DE}">
      <dsp:nvSpPr>
        <dsp:cNvPr id="0" name=""/>
        <dsp:cNvSpPr/>
      </dsp:nvSpPr>
      <dsp:spPr>
        <a:xfrm>
          <a:off x="1915453" y="1343630"/>
          <a:ext cx="239025" cy="2390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3774F-B2E3-4DD6-B17C-B77C5A073BE5}">
      <dsp:nvSpPr>
        <dsp:cNvPr id="0" name=""/>
        <dsp:cNvSpPr/>
      </dsp:nvSpPr>
      <dsp:spPr>
        <a:xfrm>
          <a:off x="3096344" y="-14073"/>
          <a:ext cx="2994974" cy="67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покрытие дефицита муниципального бюджета;</a:t>
          </a:r>
          <a:endParaRPr lang="ru-RU" sz="1400" kern="1200" dirty="0"/>
        </a:p>
      </dsp:txBody>
      <dsp:txXfrm>
        <a:off x="3096344" y="-14073"/>
        <a:ext cx="2994974" cy="674609"/>
      </dsp:txXfrm>
    </dsp:sp>
    <dsp:sp modelId="{946F279D-86F6-422A-94BB-83B16162DF2F}">
      <dsp:nvSpPr>
        <dsp:cNvPr id="0" name=""/>
        <dsp:cNvSpPr/>
      </dsp:nvSpPr>
      <dsp:spPr>
        <a:xfrm>
          <a:off x="2941424" y="268711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11056-02AB-4299-9E0D-320B57064B22}">
      <dsp:nvSpPr>
        <dsp:cNvPr id="0" name=""/>
        <dsp:cNvSpPr/>
      </dsp:nvSpPr>
      <dsp:spPr>
        <a:xfrm rot="5400000">
          <a:off x="1889933" y="400496"/>
          <a:ext cx="1182578" cy="92040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56C4D-8C7F-4B7B-8D34-89A0C3371E54}">
      <dsp:nvSpPr>
        <dsp:cNvPr id="0" name=""/>
        <dsp:cNvSpPr/>
      </dsp:nvSpPr>
      <dsp:spPr>
        <a:xfrm>
          <a:off x="3088739" y="536575"/>
          <a:ext cx="2799163" cy="39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погашение существующих долговых обязательств;</a:t>
          </a:r>
        </a:p>
      </dsp:txBody>
      <dsp:txXfrm>
        <a:off x="3088739" y="536575"/>
        <a:ext cx="2799163" cy="396853"/>
      </dsp:txXfrm>
    </dsp:sp>
    <dsp:sp modelId="{3A0342F2-560B-4D57-8FE9-A8A642442003}">
      <dsp:nvSpPr>
        <dsp:cNvPr id="0" name=""/>
        <dsp:cNvSpPr/>
      </dsp:nvSpPr>
      <dsp:spPr>
        <a:xfrm>
          <a:off x="2941424" y="668947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96D83-2F52-45A0-BE90-EDA278C5A299}">
      <dsp:nvSpPr>
        <dsp:cNvPr id="0" name=""/>
        <dsp:cNvSpPr/>
      </dsp:nvSpPr>
      <dsp:spPr>
        <a:xfrm rot="5400000">
          <a:off x="2094653" y="794177"/>
          <a:ext cx="971164" cy="72098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8C0B-26CB-4BB1-BA9A-4BB876744735}">
      <dsp:nvSpPr>
        <dsp:cNvPr id="0" name=""/>
        <dsp:cNvSpPr/>
      </dsp:nvSpPr>
      <dsp:spPr>
        <a:xfrm>
          <a:off x="3096344" y="968621"/>
          <a:ext cx="2987377" cy="39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финансирование муниципальных программ;</a:t>
          </a:r>
        </a:p>
      </dsp:txBody>
      <dsp:txXfrm>
        <a:off x="3096344" y="968621"/>
        <a:ext cx="2987377" cy="396853"/>
      </dsp:txXfrm>
    </dsp:sp>
    <dsp:sp modelId="{9BC8D85D-EF3B-48A0-9E5F-5BF9AFC42643}">
      <dsp:nvSpPr>
        <dsp:cNvPr id="0" name=""/>
        <dsp:cNvSpPr/>
      </dsp:nvSpPr>
      <dsp:spPr>
        <a:xfrm>
          <a:off x="2941424" y="1069183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8C678-1EE7-4DFA-838D-EAF16B2A88DD}">
      <dsp:nvSpPr>
        <dsp:cNvPr id="0" name=""/>
        <dsp:cNvSpPr/>
      </dsp:nvSpPr>
      <dsp:spPr>
        <a:xfrm rot="5400000">
          <a:off x="2292819" y="1161083"/>
          <a:ext cx="740784" cy="55642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E4D48-D288-497A-B963-C462C9426693}">
      <dsp:nvSpPr>
        <dsp:cNvPr id="0" name=""/>
        <dsp:cNvSpPr/>
      </dsp:nvSpPr>
      <dsp:spPr>
        <a:xfrm>
          <a:off x="3096344" y="1472678"/>
          <a:ext cx="2943181" cy="39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cs typeface="Times New Roman" pitchFamily="18" charset="0"/>
            </a:rPr>
            <a:t>финансирование социально-значимых инвестиционных проектов.</a:t>
          </a:r>
        </a:p>
      </dsp:txBody>
      <dsp:txXfrm>
        <a:off x="3096344" y="1472678"/>
        <a:ext cx="2943181" cy="396853"/>
      </dsp:txXfrm>
    </dsp:sp>
    <dsp:sp modelId="{16C8BA09-C755-4498-A487-CEA3EB68FD48}">
      <dsp:nvSpPr>
        <dsp:cNvPr id="0" name=""/>
        <dsp:cNvSpPr/>
      </dsp:nvSpPr>
      <dsp:spPr>
        <a:xfrm>
          <a:off x="2941424" y="1469418"/>
          <a:ext cx="2091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BC672-75E8-46F8-B0BB-E56999046D66}">
      <dsp:nvSpPr>
        <dsp:cNvPr id="0" name=""/>
        <dsp:cNvSpPr/>
      </dsp:nvSpPr>
      <dsp:spPr>
        <a:xfrm rot="5400000">
          <a:off x="2491458" y="1529440"/>
          <a:ext cx="509178" cy="38880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53ADA-EE92-4FA2-94D9-A88DAA72D065}">
      <dsp:nvSpPr>
        <dsp:cNvPr id="0" name=""/>
        <dsp:cNvSpPr/>
      </dsp:nvSpPr>
      <dsp:spPr>
        <a:xfrm rot="5400000">
          <a:off x="5958368" y="-518711"/>
          <a:ext cx="1509194" cy="25466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Администрация МО </a:t>
          </a:r>
          <a:r>
            <a:rPr lang="ru-RU" sz="1600" kern="1200" dirty="0" err="1" smtClean="0"/>
            <a:t>Усть-Лабинский</a:t>
          </a:r>
          <a:r>
            <a:rPr lang="ru-RU" sz="1600" kern="1200" dirty="0" smtClean="0"/>
            <a:t> </a:t>
          </a:r>
          <a:r>
            <a:rPr lang="ru-RU" sz="1600" kern="1200" dirty="0"/>
            <a:t>район и ее </a:t>
          </a:r>
          <a:r>
            <a:rPr lang="ru-RU" sz="1600" kern="1200" dirty="0" smtClean="0"/>
            <a:t>подразделения</a:t>
          </a:r>
          <a:endParaRPr lang="ru-RU" sz="1600" kern="1200" dirty="0"/>
        </a:p>
      </dsp:txBody>
      <dsp:txXfrm rot="-5400000">
        <a:off x="5864093" y="251532"/>
        <a:ext cx="1697744" cy="1006130"/>
      </dsp:txXfrm>
    </dsp:sp>
    <dsp:sp modelId="{543E4F82-0262-4AD9-A000-6F7C21E02436}">
      <dsp:nvSpPr>
        <dsp:cNvPr id="0" name=""/>
        <dsp:cNvSpPr/>
      </dsp:nvSpPr>
      <dsp:spPr>
        <a:xfrm>
          <a:off x="7296530" y="503838"/>
          <a:ext cx="1040061" cy="64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9981-637A-45E1-9749-B333E391FEA8}">
      <dsp:nvSpPr>
        <dsp:cNvPr id="0" name=""/>
        <dsp:cNvSpPr/>
      </dsp:nvSpPr>
      <dsp:spPr>
        <a:xfrm rot="5400000">
          <a:off x="3725300" y="-182637"/>
          <a:ext cx="1349954" cy="18740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Совет депутатов МО </a:t>
          </a:r>
          <a:r>
            <a:rPr lang="ru-RU" sz="1600" kern="1200" dirty="0" err="1" smtClean="0"/>
            <a:t>Усть-Лабинский</a:t>
          </a:r>
          <a:r>
            <a:rPr lang="ru-RU" sz="1600" kern="1200" dirty="0" smtClean="0"/>
            <a:t> </a:t>
          </a:r>
          <a:r>
            <a:rPr lang="ru-RU" sz="1600" kern="1200" dirty="0"/>
            <a:t>район</a:t>
          </a:r>
        </a:p>
      </dsp:txBody>
      <dsp:txXfrm rot="-5400000">
        <a:off x="3775602" y="304391"/>
        <a:ext cx="1249351" cy="899970"/>
      </dsp:txXfrm>
    </dsp:sp>
    <dsp:sp modelId="{1F5D1948-7201-44D0-B702-2B12D326B986}">
      <dsp:nvSpPr>
        <dsp:cNvPr id="0" name=""/>
        <dsp:cNvSpPr/>
      </dsp:nvSpPr>
      <dsp:spPr>
        <a:xfrm rot="5400000">
          <a:off x="4718777" y="732301"/>
          <a:ext cx="1349954" cy="236858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Глава Администрации МО </a:t>
          </a:r>
          <a:r>
            <a:rPr lang="ru-RU" sz="1600" kern="1200" dirty="0" err="1" smtClean="0"/>
            <a:t>Усть-Лабинский</a:t>
          </a:r>
          <a:r>
            <a:rPr lang="ru-RU" sz="1600" kern="1200" dirty="0" smtClean="0"/>
            <a:t> район</a:t>
          </a:r>
          <a:endParaRPr lang="ru-RU" sz="1600" kern="1200" dirty="0"/>
        </a:p>
      </dsp:txBody>
      <dsp:txXfrm rot="-5400000">
        <a:off x="4604227" y="1466606"/>
        <a:ext cx="1579054" cy="899970"/>
      </dsp:txXfrm>
    </dsp:sp>
    <dsp:sp modelId="{4AB695E3-F34C-4B1A-A094-4FAAA4954498}">
      <dsp:nvSpPr>
        <dsp:cNvPr id="0" name=""/>
        <dsp:cNvSpPr/>
      </dsp:nvSpPr>
      <dsp:spPr>
        <a:xfrm>
          <a:off x="3328287" y="1602093"/>
          <a:ext cx="1457950" cy="80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0443A-BE56-4BCD-B3C9-E65A086DBA62}">
      <dsp:nvSpPr>
        <dsp:cNvPr id="0" name=""/>
        <dsp:cNvSpPr/>
      </dsp:nvSpPr>
      <dsp:spPr>
        <a:xfrm rot="5400000">
          <a:off x="7198086" y="680920"/>
          <a:ext cx="1349954" cy="24550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Контрольно-счетная </a:t>
          </a:r>
          <a:r>
            <a:rPr lang="ru-RU" sz="1600" kern="1200" dirty="0"/>
            <a:t>палата МО </a:t>
          </a:r>
          <a:r>
            <a:rPr lang="ru-RU" sz="1600" kern="1200" dirty="0" err="1" smtClean="0"/>
            <a:t>Усть-Лабинский</a:t>
          </a:r>
          <a:r>
            <a:rPr lang="ru-RU" sz="1600" kern="1200" dirty="0" smtClean="0"/>
            <a:t> </a:t>
          </a:r>
          <a:r>
            <a:rPr lang="ru-RU" sz="1600" kern="1200" dirty="0"/>
            <a:t>район</a:t>
          </a:r>
        </a:p>
      </dsp:txBody>
      <dsp:txXfrm rot="-5400000">
        <a:off x="7054727" y="1458439"/>
        <a:ext cx="1636673" cy="899970"/>
      </dsp:txXfrm>
    </dsp:sp>
    <dsp:sp modelId="{8D384AC5-14D3-49BE-8345-D14357C6F49B}">
      <dsp:nvSpPr>
        <dsp:cNvPr id="0" name=""/>
        <dsp:cNvSpPr/>
      </dsp:nvSpPr>
      <dsp:spPr>
        <a:xfrm rot="5400000">
          <a:off x="6231143" y="2087942"/>
          <a:ext cx="1203281" cy="21817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Управление Федерального </a:t>
          </a:r>
          <a:r>
            <a:rPr lang="ru-RU" sz="1600" kern="1200" dirty="0" smtClean="0"/>
            <a:t>казначейства</a:t>
          </a:r>
          <a:endParaRPr lang="ru-RU" sz="1600" kern="1200" dirty="0"/>
        </a:p>
      </dsp:txBody>
      <dsp:txXfrm rot="-5400000">
        <a:off x="6105551" y="2777698"/>
        <a:ext cx="1454466" cy="802187"/>
      </dsp:txXfrm>
    </dsp:sp>
    <dsp:sp modelId="{D6E75DBF-155D-4B6A-984B-C6B17D44D297}">
      <dsp:nvSpPr>
        <dsp:cNvPr id="0" name=""/>
        <dsp:cNvSpPr/>
      </dsp:nvSpPr>
      <dsp:spPr>
        <a:xfrm>
          <a:off x="7063286" y="2889397"/>
          <a:ext cx="1506548" cy="64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D6640-52DA-40E7-988C-A55226623EDB}">
      <dsp:nvSpPr>
        <dsp:cNvPr id="0" name=""/>
        <dsp:cNvSpPr/>
      </dsp:nvSpPr>
      <dsp:spPr>
        <a:xfrm rot="5400000">
          <a:off x="3372691" y="1764718"/>
          <a:ext cx="1547735" cy="28564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Главные администраторы источников финансирования дефицита бюджета</a:t>
          </a:r>
        </a:p>
      </dsp:txBody>
      <dsp:txXfrm rot="-5400000">
        <a:off x="3194420" y="2677014"/>
        <a:ext cx="1904278" cy="1031823"/>
      </dsp:txXfrm>
    </dsp:sp>
    <dsp:sp modelId="{7F2B6DE6-662C-4E68-8073-C9C4261B86DF}">
      <dsp:nvSpPr>
        <dsp:cNvPr id="0" name=""/>
        <dsp:cNvSpPr/>
      </dsp:nvSpPr>
      <dsp:spPr>
        <a:xfrm rot="5400000">
          <a:off x="4672832" y="3220478"/>
          <a:ext cx="1349954" cy="24208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Главные распорядители бюджетных </a:t>
          </a:r>
          <a:r>
            <a:rPr lang="ru-RU" sz="1600" kern="1200" dirty="0" smtClean="0"/>
            <a:t>средств</a:t>
          </a:r>
          <a:endParaRPr lang="ru-RU" sz="1600" kern="1200" dirty="0"/>
        </a:p>
      </dsp:txBody>
      <dsp:txXfrm rot="-5400000">
        <a:off x="4540865" y="3980909"/>
        <a:ext cx="1613888" cy="899970"/>
      </dsp:txXfrm>
    </dsp:sp>
    <dsp:sp modelId="{D4497DB8-703A-44BF-B70B-D8435FAC002D}">
      <dsp:nvSpPr>
        <dsp:cNvPr id="0" name=""/>
        <dsp:cNvSpPr/>
      </dsp:nvSpPr>
      <dsp:spPr>
        <a:xfrm>
          <a:off x="3243405" y="4006931"/>
          <a:ext cx="1457950" cy="80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F51C3-44BD-4727-B2B1-D60D81C77C9C}">
      <dsp:nvSpPr>
        <dsp:cNvPr id="0" name=""/>
        <dsp:cNvSpPr/>
      </dsp:nvSpPr>
      <dsp:spPr>
        <a:xfrm rot="5400000">
          <a:off x="6888216" y="3578519"/>
          <a:ext cx="1349954" cy="173882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Получатели бюджетных средств</a:t>
          </a:r>
          <a:endParaRPr lang="ru-RU" sz="1600" kern="1200" dirty="0"/>
        </a:p>
      </dsp:txBody>
      <dsp:txXfrm rot="-5400000">
        <a:off x="6983586" y="3997945"/>
        <a:ext cx="1159215" cy="89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A72F9-D7CD-4B39-80DB-CB54E9D096AD}">
      <dsp:nvSpPr>
        <dsp:cNvPr id="0" name=""/>
        <dsp:cNvSpPr/>
      </dsp:nvSpPr>
      <dsp:spPr>
        <a:xfrm>
          <a:off x="5029389" y="2400883"/>
          <a:ext cx="1759398" cy="17593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ОСНОВЫ СОСТАВЛЕНИЯ БЮДЖЕТА</a:t>
          </a:r>
        </a:p>
      </dsp:txBody>
      <dsp:txXfrm>
        <a:off x="5287047" y="2658541"/>
        <a:ext cx="1244082" cy="1244082"/>
      </dsp:txXfrm>
    </dsp:sp>
    <dsp:sp modelId="{EA4BF048-3FEB-4CC9-8CD5-8CC7D850034F}">
      <dsp:nvSpPr>
        <dsp:cNvPr id="0" name=""/>
        <dsp:cNvSpPr/>
      </dsp:nvSpPr>
      <dsp:spPr>
        <a:xfrm rot="10800000">
          <a:off x="2473128" y="3029868"/>
          <a:ext cx="2415666" cy="5014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2F9470-EC93-4EC1-95D2-AEE7F54FC036}">
      <dsp:nvSpPr>
        <dsp:cNvPr id="0" name=""/>
        <dsp:cNvSpPr/>
      </dsp:nvSpPr>
      <dsp:spPr>
        <a:xfrm>
          <a:off x="769575" y="2612011"/>
          <a:ext cx="3407107" cy="1337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Положения послания Президента РФ Федеральному собранию, Указы Президента РФ</a:t>
          </a:r>
          <a:endParaRPr lang="ru-RU" sz="1800" kern="1200" dirty="0"/>
        </a:p>
      </dsp:txBody>
      <dsp:txXfrm>
        <a:off x="808739" y="2651175"/>
        <a:ext cx="3328779" cy="1258814"/>
      </dsp:txXfrm>
    </dsp:sp>
    <dsp:sp modelId="{7E67C20E-44BE-44B9-8D99-89EE78410F1F}">
      <dsp:nvSpPr>
        <dsp:cNvPr id="0" name=""/>
        <dsp:cNvSpPr/>
      </dsp:nvSpPr>
      <dsp:spPr>
        <a:xfrm rot="12716957">
          <a:off x="2426960" y="1746207"/>
          <a:ext cx="2804014" cy="5014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01D68-8E6B-48B3-90EF-B96D4A24788F}">
      <dsp:nvSpPr>
        <dsp:cNvPr id="0" name=""/>
        <dsp:cNvSpPr/>
      </dsp:nvSpPr>
      <dsp:spPr>
        <a:xfrm>
          <a:off x="1185963" y="599427"/>
          <a:ext cx="2917913" cy="1290984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Прогноз социально-экономического развития</a:t>
          </a:r>
        </a:p>
      </dsp:txBody>
      <dsp:txXfrm>
        <a:off x="1223775" y="637239"/>
        <a:ext cx="2842289" cy="1215360"/>
      </dsp:txXfrm>
    </dsp:sp>
    <dsp:sp modelId="{63365DD3-E240-4261-8879-F40B7DA4F61D}">
      <dsp:nvSpPr>
        <dsp:cNvPr id="0" name=""/>
        <dsp:cNvSpPr/>
      </dsp:nvSpPr>
      <dsp:spPr>
        <a:xfrm rot="16041175">
          <a:off x="5060113" y="1308476"/>
          <a:ext cx="1529281" cy="5014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5A702D-6D99-47F1-87A0-27C0295F20E0}">
      <dsp:nvSpPr>
        <dsp:cNvPr id="0" name=""/>
        <dsp:cNvSpPr/>
      </dsp:nvSpPr>
      <dsp:spPr>
        <a:xfrm>
          <a:off x="4549652" y="68887"/>
          <a:ext cx="2488138" cy="143274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Бюджетный прогноз </a:t>
          </a:r>
          <a:r>
            <a:rPr lang="ru-RU" sz="1800" kern="1200" dirty="0" smtClean="0">
              <a:latin typeface="+mn-lt"/>
            </a:rPr>
            <a:t>МО </a:t>
          </a:r>
          <a:r>
            <a:rPr lang="ru-RU" sz="1800" kern="1200" dirty="0" err="1" smtClean="0">
              <a:latin typeface="+mn-lt"/>
            </a:rPr>
            <a:t>Усть-Лабинский</a:t>
          </a:r>
          <a:r>
            <a:rPr lang="ru-RU" sz="1800" kern="1200" dirty="0" smtClean="0">
              <a:latin typeface="+mn-lt"/>
            </a:rPr>
            <a:t> район </a:t>
          </a:r>
          <a:r>
            <a:rPr lang="ru-RU" sz="1800" kern="1200" dirty="0">
              <a:latin typeface="+mn-lt"/>
            </a:rPr>
            <a:t>на долгосрочный период</a:t>
          </a:r>
        </a:p>
      </dsp:txBody>
      <dsp:txXfrm>
        <a:off x="4591616" y="110851"/>
        <a:ext cx="2404210" cy="1348820"/>
      </dsp:txXfrm>
    </dsp:sp>
    <dsp:sp modelId="{AD228DAB-169E-4F44-8A76-BE33179A45AF}">
      <dsp:nvSpPr>
        <dsp:cNvPr id="0" name=""/>
        <dsp:cNvSpPr/>
      </dsp:nvSpPr>
      <dsp:spPr>
        <a:xfrm rot="19575864">
          <a:off x="6529264" y="1644966"/>
          <a:ext cx="2924019" cy="5014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711E17-397F-4F1C-AF69-0EFBBB98C6D1}">
      <dsp:nvSpPr>
        <dsp:cNvPr id="0" name=""/>
        <dsp:cNvSpPr/>
      </dsp:nvSpPr>
      <dsp:spPr>
        <a:xfrm>
          <a:off x="7579087" y="372809"/>
          <a:ext cx="3269465" cy="1401646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Основные направления бюджетной </a:t>
          </a:r>
          <a:r>
            <a:rPr lang="ru-RU" sz="1800" kern="1200" dirty="0" smtClean="0">
              <a:latin typeface="+mn-lt"/>
            </a:rPr>
            <a:t>и </a:t>
          </a:r>
          <a:r>
            <a:rPr lang="ru-RU" sz="1800" kern="1200" dirty="0">
              <a:latin typeface="+mn-lt"/>
            </a:rPr>
            <a:t>налоговой политики </a:t>
          </a:r>
        </a:p>
      </dsp:txBody>
      <dsp:txXfrm>
        <a:off x="7620140" y="413862"/>
        <a:ext cx="3187359" cy="1319540"/>
      </dsp:txXfrm>
    </dsp:sp>
    <dsp:sp modelId="{D12D2047-545E-4B8B-AA01-5CEB60498483}">
      <dsp:nvSpPr>
        <dsp:cNvPr id="0" name=""/>
        <dsp:cNvSpPr/>
      </dsp:nvSpPr>
      <dsp:spPr>
        <a:xfrm rot="21582893">
          <a:off x="6941530" y="3027936"/>
          <a:ext cx="2757077" cy="5014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2FF186-123D-4B90-878E-3293A7B40D59}">
      <dsp:nvSpPr>
        <dsp:cNvPr id="0" name=""/>
        <dsp:cNvSpPr/>
      </dsp:nvSpPr>
      <dsp:spPr>
        <a:xfrm>
          <a:off x="7989910" y="2593115"/>
          <a:ext cx="3432746" cy="133714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Муниципальные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МО </a:t>
          </a:r>
          <a:r>
            <a:rPr lang="ru-RU" sz="1800" kern="1200" dirty="0" err="1" smtClean="0">
              <a:latin typeface="+mn-lt"/>
            </a:rPr>
            <a:t>Усть-Лабинский</a:t>
          </a:r>
          <a:r>
            <a:rPr lang="ru-RU" sz="1800" kern="1200" dirty="0" smtClean="0">
              <a:latin typeface="+mn-lt"/>
            </a:rPr>
            <a:t> район</a:t>
          </a:r>
          <a:endParaRPr lang="ru-RU" sz="1800" kern="1200" dirty="0"/>
        </a:p>
      </dsp:txBody>
      <dsp:txXfrm>
        <a:off x="8029074" y="2632279"/>
        <a:ext cx="3354418" cy="1258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F8BC2-9A38-4385-92F3-3491D09BEC44}">
      <dsp:nvSpPr>
        <dsp:cNvPr id="0" name=""/>
        <dsp:cNvSpPr/>
      </dsp:nvSpPr>
      <dsp:spPr>
        <a:xfrm>
          <a:off x="631768" y="156600"/>
          <a:ext cx="9995369" cy="473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300" kern="1200" dirty="0"/>
        </a:p>
      </dsp:txBody>
      <dsp:txXfrm>
        <a:off x="654893" y="179725"/>
        <a:ext cx="9949119" cy="427464"/>
      </dsp:txXfrm>
    </dsp:sp>
    <dsp:sp modelId="{29A625BC-8947-4437-8944-84F149CF1623}">
      <dsp:nvSpPr>
        <dsp:cNvPr id="0" name=""/>
        <dsp:cNvSpPr/>
      </dsp:nvSpPr>
      <dsp:spPr>
        <a:xfrm>
          <a:off x="631768" y="889543"/>
          <a:ext cx="9995369" cy="473714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Повышение собираемости налогов и сборов</a:t>
          </a:r>
          <a:endParaRPr lang="ru-RU" sz="1300" kern="1200" dirty="0"/>
        </a:p>
      </dsp:txBody>
      <dsp:txXfrm>
        <a:off x="654893" y="912668"/>
        <a:ext cx="9949119" cy="427464"/>
      </dsp:txXfrm>
    </dsp:sp>
    <dsp:sp modelId="{2B2D8954-9F75-49BF-946F-BD6374E53401}">
      <dsp:nvSpPr>
        <dsp:cNvPr id="0" name=""/>
        <dsp:cNvSpPr/>
      </dsp:nvSpPr>
      <dsp:spPr>
        <a:xfrm>
          <a:off x="621027" y="1590239"/>
          <a:ext cx="9995369" cy="473714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Обеспечение эффективности управления муниципальной собственностью и повышение доходов  от ее использования</a:t>
          </a:r>
          <a:endParaRPr lang="ru-RU" sz="1300" b="1" kern="1200" dirty="0"/>
        </a:p>
      </dsp:txBody>
      <dsp:txXfrm>
        <a:off x="644152" y="1613364"/>
        <a:ext cx="9949119" cy="427464"/>
      </dsp:txXfrm>
    </dsp:sp>
    <dsp:sp modelId="{D0960A0D-4915-4145-AD30-4838C2095A4E}">
      <dsp:nvSpPr>
        <dsp:cNvPr id="0" name=""/>
        <dsp:cNvSpPr/>
      </dsp:nvSpPr>
      <dsp:spPr>
        <a:xfrm>
          <a:off x="631768" y="2355430"/>
          <a:ext cx="9995369" cy="47371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Повышение качества администрирования доходов бюджета</a:t>
          </a:r>
          <a:endParaRPr lang="ru-RU" sz="1300" b="1" kern="1200" dirty="0"/>
        </a:p>
      </dsp:txBody>
      <dsp:txXfrm>
        <a:off x="654893" y="2378555"/>
        <a:ext cx="9949119" cy="427464"/>
      </dsp:txXfrm>
    </dsp:sp>
    <dsp:sp modelId="{1438F654-3DA1-4B5C-8C60-60E8096F341B}">
      <dsp:nvSpPr>
        <dsp:cNvPr id="0" name=""/>
        <dsp:cNvSpPr/>
      </dsp:nvSpPr>
      <dsp:spPr>
        <a:xfrm>
          <a:off x="631768" y="3088374"/>
          <a:ext cx="9995369" cy="473714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Снижение неформальной занятости</a:t>
          </a:r>
          <a:endParaRPr lang="ru-RU" sz="1300" b="1" kern="1200" dirty="0"/>
        </a:p>
      </dsp:txBody>
      <dsp:txXfrm>
        <a:off x="654893" y="3111499"/>
        <a:ext cx="9949119" cy="427464"/>
      </dsp:txXfrm>
    </dsp:sp>
    <dsp:sp modelId="{C3C8F3F7-7868-4489-8A5D-441BBB924FFE}">
      <dsp:nvSpPr>
        <dsp:cNvPr id="0" name=""/>
        <dsp:cNvSpPr/>
      </dsp:nvSpPr>
      <dsp:spPr>
        <a:xfrm>
          <a:off x="631768" y="3821317"/>
          <a:ext cx="9995369" cy="473714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Совершенствование имущественного налогообложения хозяйствующих субъектов</a:t>
          </a:r>
          <a:endParaRPr lang="ru-RU" sz="1300" b="1" kern="1200" dirty="0"/>
        </a:p>
      </dsp:txBody>
      <dsp:txXfrm>
        <a:off x="654893" y="3844442"/>
        <a:ext cx="9949119" cy="427464"/>
      </dsp:txXfrm>
    </dsp:sp>
    <dsp:sp modelId="{3B5658D8-0063-473E-BF73-B22B514C3F00}">
      <dsp:nvSpPr>
        <dsp:cNvPr id="0" name=""/>
        <dsp:cNvSpPr/>
      </dsp:nvSpPr>
      <dsp:spPr>
        <a:xfrm>
          <a:off x="631768" y="4554261"/>
          <a:ext cx="9995369" cy="47371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Актуализация кадастровой стоимости объектов </a:t>
          </a:r>
          <a:r>
            <a:rPr lang="ru-RU" sz="1300" b="1" kern="1200" dirty="0" smtClean="0"/>
            <a:t>имущества</a:t>
          </a:r>
          <a:endParaRPr lang="ru-RU" sz="1300" b="1" kern="1200" dirty="0"/>
        </a:p>
      </dsp:txBody>
      <dsp:txXfrm>
        <a:off x="654893" y="4577386"/>
        <a:ext cx="9949119" cy="427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B32FF-3EA1-4E3B-B4FE-7819C161D655}">
      <dsp:nvSpPr>
        <dsp:cNvPr id="0" name=""/>
        <dsp:cNvSpPr/>
      </dsp:nvSpPr>
      <dsp:spPr>
        <a:xfrm>
          <a:off x="0" y="3391119"/>
          <a:ext cx="11477896" cy="442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Совершенствование системы муниципальных закупок и повышение ее эффективности</a:t>
          </a:r>
          <a:endParaRPr lang="ru-RU" sz="1200" kern="1200" dirty="0"/>
        </a:p>
      </dsp:txBody>
      <dsp:txXfrm>
        <a:off x="0" y="3391119"/>
        <a:ext cx="11477896" cy="442949"/>
      </dsp:txXfrm>
    </dsp:sp>
    <dsp:sp modelId="{8F213485-503D-4529-8C92-BDA680B436AD}">
      <dsp:nvSpPr>
        <dsp:cNvPr id="0" name=""/>
        <dsp:cNvSpPr/>
      </dsp:nvSpPr>
      <dsp:spPr>
        <a:xfrm rot="10800000">
          <a:off x="0" y="2924120"/>
          <a:ext cx="11477896" cy="473643"/>
        </a:xfrm>
        <a:prstGeom prst="upArrowCallou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Поддержание оптимального уровня муниципального долга</a:t>
          </a:r>
          <a:endParaRPr lang="ru-RU" sz="1200" kern="1200" dirty="0"/>
        </a:p>
      </dsp:txBody>
      <dsp:txXfrm rot="10800000">
        <a:off x="0" y="2924120"/>
        <a:ext cx="11477896" cy="307759"/>
      </dsp:txXfrm>
    </dsp:sp>
    <dsp:sp modelId="{B80BC100-66B4-4BE1-A4DE-3B1A8719E223}">
      <dsp:nvSpPr>
        <dsp:cNvPr id="0" name=""/>
        <dsp:cNvSpPr/>
      </dsp:nvSpPr>
      <dsp:spPr>
        <a:xfrm rot="10800000">
          <a:off x="0" y="2407532"/>
          <a:ext cx="11477896" cy="523232"/>
        </a:xfrm>
        <a:prstGeom prst="upArrowCallou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Устойчивое социально-экономическое развитие района</a:t>
          </a:r>
          <a:endParaRPr lang="ru-RU" sz="1200" kern="1200" dirty="0"/>
        </a:p>
      </dsp:txBody>
      <dsp:txXfrm rot="10800000">
        <a:off x="0" y="2407532"/>
        <a:ext cx="11477896" cy="339980"/>
      </dsp:txXfrm>
    </dsp:sp>
    <dsp:sp modelId="{D282E322-62D5-44AC-ACF2-41DEDC2671B2}">
      <dsp:nvSpPr>
        <dsp:cNvPr id="0" name=""/>
        <dsp:cNvSpPr/>
      </dsp:nvSpPr>
      <dsp:spPr>
        <a:xfrm rot="10800000">
          <a:off x="0" y="1827703"/>
          <a:ext cx="11477896" cy="586473"/>
        </a:xfrm>
        <a:prstGeom prst="upArrowCallou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Повышение эффективности бюджетных расходов</a:t>
          </a:r>
          <a:endParaRPr lang="ru-RU" sz="1200" kern="1200" dirty="0"/>
        </a:p>
      </dsp:txBody>
      <dsp:txXfrm rot="10800000">
        <a:off x="0" y="1827703"/>
        <a:ext cx="11477896" cy="381073"/>
      </dsp:txXfrm>
    </dsp:sp>
    <dsp:sp modelId="{6D8CEFB8-4694-4FCF-98E9-BAB648051531}">
      <dsp:nvSpPr>
        <dsp:cNvPr id="0" name=""/>
        <dsp:cNvSpPr/>
      </dsp:nvSpPr>
      <dsp:spPr>
        <a:xfrm rot="10800000">
          <a:off x="0" y="1153091"/>
          <a:ext cx="11477896" cy="681256"/>
        </a:xfrm>
        <a:prstGeom prst="upArrowCallou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операционной эффективности использования бюджетных средств</a:t>
          </a:r>
          <a:endParaRPr lang="ru-RU" sz="1200" kern="1200" dirty="0"/>
        </a:p>
      </dsp:txBody>
      <dsp:txXfrm rot="10800000">
        <a:off x="0" y="1153091"/>
        <a:ext cx="11477896" cy="442660"/>
      </dsp:txXfrm>
    </dsp:sp>
    <dsp:sp modelId="{E131062B-E136-43F7-B556-F855189C8349}">
      <dsp:nvSpPr>
        <dsp:cNvPr id="0" name=""/>
        <dsp:cNvSpPr/>
      </dsp:nvSpPr>
      <dsp:spPr>
        <a:xfrm rot="10800000">
          <a:off x="0" y="676316"/>
          <a:ext cx="11477896" cy="483419"/>
        </a:xfrm>
        <a:prstGeom prst="upArrowCallou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принятых расходных обязательств района, принятие новых обязательств при наличии источника финансирования</a:t>
          </a:r>
          <a:endParaRPr lang="ru-RU" sz="1200" kern="1200" dirty="0"/>
        </a:p>
      </dsp:txBody>
      <dsp:txXfrm rot="10800000">
        <a:off x="0" y="676316"/>
        <a:ext cx="11477896" cy="314111"/>
      </dsp:txXfrm>
    </dsp:sp>
    <dsp:sp modelId="{E61F2F62-3E3F-4304-BEDE-623D811409F8}">
      <dsp:nvSpPr>
        <dsp:cNvPr id="0" name=""/>
        <dsp:cNvSpPr/>
      </dsp:nvSpPr>
      <dsp:spPr>
        <a:xfrm rot="10800000">
          <a:off x="0" y="1704"/>
          <a:ext cx="11477896" cy="681256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</a:t>
          </a:r>
          <a:r>
            <a:rPr lang="ru-RU" sz="1200" u="none" kern="1200" dirty="0" smtClean="0"/>
            <a:t>ешение задач, поставленных в Указе Президента от 7 мая 2018 года и новых векторов, обозначенных в Указе  Президента  от 7 мая 2018 №204 «О национальных целях и стратегических задачах развития Российской федерации на период до 2024 года»</a:t>
          </a:r>
          <a:endParaRPr lang="ru-RU" sz="1200" kern="1200" dirty="0"/>
        </a:p>
      </dsp:txBody>
      <dsp:txXfrm rot="10800000">
        <a:off x="0" y="1704"/>
        <a:ext cx="11477896" cy="442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B36A-1065-4EC5-80D5-FB451B6C4F77}">
      <dsp:nvSpPr>
        <dsp:cNvPr id="0" name=""/>
        <dsp:cNvSpPr/>
      </dsp:nvSpPr>
      <dsp:spPr>
        <a:xfrm>
          <a:off x="2046076" y="0"/>
          <a:ext cx="2462403" cy="24627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676C2-5F14-4BD4-9C6C-B5CA503CBE62}">
      <dsp:nvSpPr>
        <dsp:cNvPr id="0" name=""/>
        <dsp:cNvSpPr/>
      </dsp:nvSpPr>
      <dsp:spPr>
        <a:xfrm>
          <a:off x="2590348" y="889137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2 516,1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0348" y="889137"/>
        <a:ext cx="1368310" cy="683991"/>
      </dsp:txXfrm>
    </dsp:sp>
    <dsp:sp modelId="{CCD3E0EC-A450-47C1-938B-9E5A6B29D4DA}">
      <dsp:nvSpPr>
        <dsp:cNvPr id="0" name=""/>
        <dsp:cNvSpPr/>
      </dsp:nvSpPr>
      <dsp:spPr>
        <a:xfrm>
          <a:off x="1362152" y="1415048"/>
          <a:ext cx="2462403" cy="24627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94C4-87F6-4C0A-B0EE-44FC6D3150BD}">
      <dsp:nvSpPr>
        <dsp:cNvPr id="0" name=""/>
        <dsp:cNvSpPr/>
      </dsp:nvSpPr>
      <dsp:spPr>
        <a:xfrm>
          <a:off x="1909199" y="2312371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2 185,4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1909199" y="2312371"/>
        <a:ext cx="1368310" cy="683991"/>
      </dsp:txXfrm>
    </dsp:sp>
    <dsp:sp modelId="{FAADDC08-E112-42F9-8196-F86AC2668F0B}">
      <dsp:nvSpPr>
        <dsp:cNvPr id="0" name=""/>
        <dsp:cNvSpPr/>
      </dsp:nvSpPr>
      <dsp:spPr>
        <a:xfrm>
          <a:off x="2221335" y="2999432"/>
          <a:ext cx="2115586" cy="2116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304ED-3437-42AC-A86C-31D01EF9997A}">
      <dsp:nvSpPr>
        <dsp:cNvPr id="0" name=""/>
        <dsp:cNvSpPr/>
      </dsp:nvSpPr>
      <dsp:spPr>
        <a:xfrm>
          <a:off x="2593585" y="3737652"/>
          <a:ext cx="1368310" cy="68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2 186,0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млн. рублей</a:t>
          </a:r>
          <a:endParaRPr lang="ru-RU" sz="1200" kern="1200" dirty="0"/>
        </a:p>
      </dsp:txBody>
      <dsp:txXfrm>
        <a:off x="2593585" y="3737652"/>
        <a:ext cx="1368310" cy="683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38A2-194D-4F40-965E-815464BE62AF}">
      <dsp:nvSpPr>
        <dsp:cNvPr id="0" name=""/>
        <dsp:cNvSpPr/>
      </dsp:nvSpPr>
      <dsp:spPr>
        <a:xfrm>
          <a:off x="19863" y="796116"/>
          <a:ext cx="6849561" cy="99755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836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  <a:endParaRPr lang="ru-RU" sz="1600" kern="1200" dirty="0"/>
        </a:p>
      </dsp:txBody>
      <dsp:txXfrm>
        <a:off x="19863" y="1045505"/>
        <a:ext cx="6600172" cy="498779"/>
      </dsp:txXfrm>
    </dsp:sp>
    <dsp:sp modelId="{FBF796AD-9F11-4C10-8E86-F29A146C1E04}">
      <dsp:nvSpPr>
        <dsp:cNvPr id="0" name=""/>
        <dsp:cNvSpPr/>
      </dsp:nvSpPr>
      <dsp:spPr>
        <a:xfrm>
          <a:off x="3091" y="1515230"/>
          <a:ext cx="2109664" cy="3256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 НДФЛ (налог на доходы физических лиц)</a:t>
          </a:r>
          <a:endParaRPr lang="ru-RU" sz="1200" b="1" kern="1200" dirty="0"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-УСН (упрощенная система налогообложения)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-ЕСХН (единый сельскохозяйственный налог)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-ПАТЕНТ (налог, взимаемый в связи с применением патентной системы налогообложения)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</a:t>
          </a:r>
          <a:r>
            <a:rPr lang="ru-RU" sz="1200" b="1" kern="1200" dirty="0" smtClean="0">
              <a:effectLst/>
              <a:cs typeface="Times New Roman" pitchFamily="18" charset="0"/>
            </a:rPr>
            <a:t>Госпошлина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-Налог на прибыль организаций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cs typeface="Times New Roman" pitchFamily="18" charset="0"/>
            </a:rPr>
            <a:t>-Налог на имущество организаций</a:t>
          </a:r>
          <a:endParaRPr lang="ru-RU" sz="1200" b="1" kern="1200" dirty="0">
            <a:effectLst/>
            <a:cs typeface="Times New Roman" pitchFamily="18" charset="0"/>
          </a:endParaRPr>
        </a:p>
      </dsp:txBody>
      <dsp:txXfrm>
        <a:off x="3091" y="1515230"/>
        <a:ext cx="2109664" cy="3256967"/>
      </dsp:txXfrm>
    </dsp:sp>
    <dsp:sp modelId="{43C02FAC-D176-454A-9E72-6C1EC5619E48}">
      <dsp:nvSpPr>
        <dsp:cNvPr id="0" name=""/>
        <dsp:cNvSpPr/>
      </dsp:nvSpPr>
      <dsp:spPr>
        <a:xfrm>
          <a:off x="2129528" y="1128635"/>
          <a:ext cx="4739896" cy="99755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36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1400" kern="1200" dirty="0"/>
        </a:p>
      </dsp:txBody>
      <dsp:txXfrm>
        <a:off x="2129528" y="1378024"/>
        <a:ext cx="4490507" cy="498779"/>
      </dsp:txXfrm>
    </dsp:sp>
    <dsp:sp modelId="{CD845772-6CBC-41F9-BAAC-804F1B2CCC2E}">
      <dsp:nvSpPr>
        <dsp:cNvPr id="0" name=""/>
        <dsp:cNvSpPr/>
      </dsp:nvSpPr>
      <dsp:spPr>
        <a:xfrm>
          <a:off x="2129528" y="1897895"/>
          <a:ext cx="2109664" cy="1921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 Аренда имущества</a:t>
          </a:r>
          <a:endParaRPr lang="ru-RU" sz="1200" b="1" kern="1200" dirty="0">
            <a:effectLst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-Пользование природными ресурсами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Продажа имущества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Продажа земельных участков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  <a:cs typeface="Times New Roman" pitchFamily="18" charset="0"/>
            </a:rPr>
            <a:t>- Штрафы</a:t>
          </a:r>
        </a:p>
      </dsp:txBody>
      <dsp:txXfrm>
        <a:off x="2129528" y="1897895"/>
        <a:ext cx="2109664" cy="1921662"/>
      </dsp:txXfrm>
    </dsp:sp>
    <dsp:sp modelId="{B31C8904-815D-4E01-9915-A4572626E9F0}">
      <dsp:nvSpPr>
        <dsp:cNvPr id="0" name=""/>
        <dsp:cNvSpPr/>
      </dsp:nvSpPr>
      <dsp:spPr>
        <a:xfrm>
          <a:off x="4239193" y="1140609"/>
          <a:ext cx="2630231" cy="163864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5836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 от других бюджетов бюджетной системы РФ:</a:t>
          </a:r>
          <a:endParaRPr lang="ru-RU" sz="1200" kern="1200" dirty="0"/>
        </a:p>
      </dsp:txBody>
      <dsp:txXfrm>
        <a:off x="4239193" y="1550271"/>
        <a:ext cx="2220569" cy="819323"/>
      </dsp:txXfrm>
    </dsp:sp>
    <dsp:sp modelId="{886689C3-31BF-4B7A-8665-FDFFB0CD3B6A}">
      <dsp:nvSpPr>
        <dsp:cNvPr id="0" name=""/>
        <dsp:cNvSpPr/>
      </dsp:nvSpPr>
      <dsp:spPr>
        <a:xfrm>
          <a:off x="4231683" y="2379824"/>
          <a:ext cx="2109664" cy="1376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-Дотации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-Субсидии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-Субвенции</a:t>
          </a:r>
        </a:p>
      </dsp:txBody>
      <dsp:txXfrm>
        <a:off x="4231683" y="2379824"/>
        <a:ext cx="2109664" cy="1376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8206-4F0E-4761-B5E0-45376C04609E}">
      <dsp:nvSpPr>
        <dsp:cNvPr id="0" name=""/>
        <dsp:cNvSpPr/>
      </dsp:nvSpPr>
      <dsp:spPr>
        <a:xfrm>
          <a:off x="746854" y="0"/>
          <a:ext cx="4369310" cy="26734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AD81B-8AB5-4F6D-9F89-95EC450B75DA}">
      <dsp:nvSpPr>
        <dsp:cNvPr id="0" name=""/>
        <dsp:cNvSpPr/>
      </dsp:nvSpPr>
      <dsp:spPr>
        <a:xfrm>
          <a:off x="628808" y="1721935"/>
          <a:ext cx="4516391" cy="313903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НДФЛ </a:t>
          </a:r>
          <a:r>
            <a:rPr lang="ru-RU" sz="1400" kern="1200" dirty="0">
              <a:solidFill>
                <a:schemeClr val="bg1"/>
              </a:solidFill>
            </a:rPr>
            <a:t>просчитан исходя из прогнозируемого фонда оплаты труда, за исключением налоговых вычетов, учтенных по данным отчетности налогового </a:t>
          </a:r>
          <a:endParaRPr lang="ru-RU" sz="1400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органа.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С </a:t>
          </a:r>
          <a:r>
            <a:rPr lang="ru-RU" sz="1400" kern="1200" dirty="0">
              <a:solidFill>
                <a:schemeClr val="bg1"/>
              </a:solidFill>
            </a:rPr>
            <a:t>1 января </a:t>
          </a:r>
          <a:r>
            <a:rPr lang="ru-RU" sz="1400" kern="1200" dirty="0" smtClean="0">
              <a:solidFill>
                <a:schemeClr val="bg1"/>
              </a:solidFill>
            </a:rPr>
            <a:t>2023 </a:t>
          </a:r>
          <a:r>
            <a:rPr lang="ru-RU" sz="1400" kern="1200" dirty="0">
              <a:solidFill>
                <a:schemeClr val="bg1"/>
              </a:solidFill>
            </a:rPr>
            <a:t>года налоговой ставки по налогу на доходы физических лиц в размере 15 процентов в отношении доходов (включая дивиденды и проценты) физических лиц, превышающих 5 млн.  рублей за налоговый период.</a:t>
          </a:r>
        </a:p>
      </dsp:txBody>
      <dsp:txXfrm>
        <a:off x="628808" y="1721935"/>
        <a:ext cx="4516391" cy="3139035"/>
      </dsp:txXfrm>
    </dsp:sp>
    <dsp:sp modelId="{DA33C177-9C5D-43D0-B500-FCC8E761D711}">
      <dsp:nvSpPr>
        <dsp:cNvPr id="0" name=""/>
        <dsp:cNvSpPr/>
      </dsp:nvSpPr>
      <dsp:spPr>
        <a:xfrm>
          <a:off x="6410853" y="32672"/>
          <a:ext cx="4481525" cy="26914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14633-A85F-41A4-99D3-29DC01711FDE}">
      <dsp:nvSpPr>
        <dsp:cNvPr id="0" name=""/>
        <dsp:cNvSpPr/>
      </dsp:nvSpPr>
      <dsp:spPr>
        <a:xfrm>
          <a:off x="6411970" y="1726438"/>
          <a:ext cx="4516391" cy="313903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Налог, взимаемый с налогоплательщиков, выбравших в качестве объекта налогообложения доходы, уменьшенные на величину расходов, просчитан исходя из оценки ожидаемой налоговой базы на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2023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год,  индекса потребительских цен и суммы начисленного минимального налога на очередной финансовый год.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 С 1 января </a:t>
          </a:r>
          <a:r>
            <a:rPr lang="ru-RU" sz="1400" kern="1200" dirty="0" smtClean="0">
              <a:solidFill>
                <a:schemeClr val="bg1"/>
              </a:solidFill>
              <a:cs typeface="Times New Roman" pitchFamily="18" charset="0"/>
            </a:rPr>
            <a:t>2023 года </a:t>
          </a:r>
          <a:r>
            <a:rPr lang="ru-RU" sz="1400" kern="1200" dirty="0">
              <a:solidFill>
                <a:schemeClr val="bg1"/>
              </a:solidFill>
              <a:cs typeface="Times New Roman" pitchFamily="18" charset="0"/>
            </a:rPr>
            <a:t>для организаций и ИП, применяющих УСН, увеличивается лимит, позволяющий оставаться на упрощенной системе налогообложения, по доходам  - до 200 млн. рублей и по средней численности персонала  - до 130 человек.</a:t>
          </a:r>
          <a:endParaRPr lang="ru-RU" sz="1400" kern="1200" dirty="0">
            <a:solidFill>
              <a:schemeClr val="bg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6411970" y="1726438"/>
        <a:ext cx="4516391" cy="313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37BB-68C6-4638-8514-CE4DD583678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5D79-CB66-4A4E-B3AE-2FCC4B0E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1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63D9-0AE9-473B-A1C4-B4895037F7C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FEC1-5450-496A-BC9D-172371304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6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8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chart" Target="../charts/chart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71" y="1454872"/>
            <a:ext cx="6190838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2102B"/>
                </a:solidFill>
                <a:latin typeface="Bahnschrift" panose="020B0502040204020203" pitchFamily="34" charset="0"/>
              </a:rPr>
              <a:t>БЮДЖЕТ</a:t>
            </a:r>
            <a:br>
              <a:rPr lang="ru-RU" b="1" dirty="0" smtClean="0">
                <a:solidFill>
                  <a:srgbClr val="E2102B"/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rgbClr val="E2102B"/>
                </a:solidFill>
                <a:latin typeface="Bahnschrift" panose="020B0502040204020203" pitchFamily="34" charset="0"/>
              </a:rPr>
              <a:t>ДЛЯ ГРАЖДАН</a:t>
            </a:r>
            <a:endParaRPr lang="ru-RU" b="1" dirty="0">
              <a:solidFill>
                <a:srgbClr val="E2102B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1408C5-15EB-45D0-86F9-5FF4D419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93" y="4073340"/>
            <a:ext cx="6408964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323A3C"/>
                </a:solidFill>
                <a:cs typeface="Times New Roman" pitchFamily="18" charset="0"/>
              </a:rPr>
              <a:t>К ПРОЕКТУ О БЮДЖЕТЕ МУНИЦИПАЛЬНОГО  ОБРАЗОВАНИЯ </a:t>
            </a:r>
            <a:r>
              <a:rPr lang="ru-RU" sz="2000" dirty="0" smtClean="0">
                <a:solidFill>
                  <a:srgbClr val="323A3C"/>
                </a:solidFill>
                <a:cs typeface="Times New Roman" pitchFamily="18" charset="0"/>
              </a:rPr>
              <a:t>УСТЬ-ЛАБИНСКИЙ </a:t>
            </a:r>
            <a:r>
              <a:rPr lang="ru-RU" sz="2000" dirty="0">
                <a:solidFill>
                  <a:srgbClr val="323A3C"/>
                </a:solidFill>
                <a:cs typeface="Times New Roman" pitchFamily="18" charset="0"/>
              </a:rPr>
              <a:t>РАЙОН НА </a:t>
            </a:r>
            <a:r>
              <a:rPr lang="ru-RU" sz="2000" dirty="0" smtClean="0">
                <a:solidFill>
                  <a:srgbClr val="323A3C"/>
                </a:solidFill>
                <a:cs typeface="Times New Roman" pitchFamily="18" charset="0"/>
              </a:rPr>
              <a:t>2023-2025ГГ</a:t>
            </a:r>
            <a:endParaRPr lang="ru-RU" sz="2000" dirty="0">
              <a:solidFill>
                <a:srgbClr val="323A3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7537168"/>
              </p:ext>
            </p:extLst>
          </p:nvPr>
        </p:nvGraphicFramePr>
        <p:xfrm>
          <a:off x="3350028" y="1679171"/>
          <a:ext cx="5870633" cy="511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8429" y="2219498"/>
            <a:ext cx="2388523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2023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429" y="3785062"/>
            <a:ext cx="23885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2024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8429" y="5350625"/>
            <a:ext cx="2388523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2025</a:t>
            </a:r>
            <a:endParaRPr lang="ru-RU" sz="4800" dirty="0"/>
          </a:p>
        </p:txBody>
      </p:sp>
      <p:pic>
        <p:nvPicPr>
          <p:cNvPr id="12" name="Рисунок 11" descr="Монеты">
            <a:extLst>
              <a:ext uri="{FF2B5EF4-FFF2-40B4-BE49-F238E27FC236}">
                <a16:creationId xmlns:a16="http://schemas.microsoft.com/office/drawing/2014/main" id="{355A5CFC-63E7-481A-94FB-22501B9FF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39993" y="1859458"/>
            <a:ext cx="1894013" cy="163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321186" y="4072985"/>
            <a:ext cx="256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-13,1% к 2023 году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800107" y="5490049"/>
            <a:ext cx="28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0% к 2024 году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Усть-Лабин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76861"/>
              </p:ext>
            </p:extLst>
          </p:nvPr>
        </p:nvGraphicFramePr>
        <p:xfrm>
          <a:off x="441112" y="828750"/>
          <a:ext cx="6889289" cy="495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92808854"/>
              </p:ext>
            </p:extLst>
          </p:nvPr>
        </p:nvGraphicFramePr>
        <p:xfrm>
          <a:off x="7225391" y="1624693"/>
          <a:ext cx="4264480" cy="299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52734976"/>
              </p:ext>
            </p:extLst>
          </p:nvPr>
        </p:nvGraphicFramePr>
        <p:xfrm>
          <a:off x="7230834" y="4318906"/>
          <a:ext cx="4337959" cy="274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7715964"/>
              </p:ext>
            </p:extLst>
          </p:nvPr>
        </p:nvGraphicFramePr>
        <p:xfrm>
          <a:off x="2647948" y="4701117"/>
          <a:ext cx="3775529" cy="215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93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58" y="1671990"/>
            <a:ext cx="1169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Print" pitchFamily="2" charset="0"/>
              </a:rPr>
              <a:t>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/>
              <a:t>– это обязательные и безвозвратные платежи физических и юридических лиц, поступающих в бюджеты. Поступления распределяются между бюджетами в соответствии с нормативами отчислений налоговых доходов, установленных федеральным и региональным законодательством.</a:t>
            </a:r>
          </a:p>
        </p:txBody>
      </p:sp>
      <p:sp>
        <p:nvSpPr>
          <p:cNvPr id="5" name="Подзаголовок 21"/>
          <p:cNvSpPr txBox="1">
            <a:spLocks/>
          </p:cNvSpPr>
          <p:nvPr/>
        </p:nvSpPr>
        <p:spPr>
          <a:xfrm>
            <a:off x="2624538" y="2297747"/>
            <a:ext cx="6485098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Структура налоговых доходов 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5834"/>
              </p:ext>
            </p:extLst>
          </p:nvPr>
        </p:nvGraphicFramePr>
        <p:xfrm>
          <a:off x="323526" y="2736624"/>
          <a:ext cx="11645316" cy="411970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5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03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8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Название дохода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Нормативы поступлений в бюджет района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3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</a:t>
                      </a:r>
                      <a:r>
                        <a:rPr lang="ru-RU" sz="1000" baseline="0" dirty="0"/>
                        <a:t> на доходы с физических лиц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35,83%</a:t>
                      </a:r>
                      <a:r>
                        <a:rPr lang="ru-RU" sz="1000" baseline="0" dirty="0" smtClean="0"/>
                        <a:t> налога (на 2023 год), 33,54% (на 2024 год) и 32,7% (на 2025 год), взимаемого </a:t>
                      </a:r>
                      <a:r>
                        <a:rPr lang="ru-RU" sz="1000" baseline="0" dirty="0"/>
                        <a:t>на территории муниципального района</a:t>
                      </a:r>
                      <a:r>
                        <a:rPr lang="ru-RU" sz="1000" baseline="0" dirty="0" smtClean="0"/>
                        <a:t>;</a:t>
                      </a:r>
                      <a:endParaRPr lang="ru-RU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481,2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488,5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498,6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62,2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Налоги, взымаемые в связи с применением упрощенной системы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 налога,</a:t>
                      </a:r>
                      <a:r>
                        <a:rPr lang="ru-RU" sz="1000" baseline="0" dirty="0" smtClean="0"/>
                        <a:t> взимаемого на территории муниципального района;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127,7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138,9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151,1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Единый</a:t>
                      </a:r>
                      <a:r>
                        <a:rPr lang="ru-RU" sz="1000" baseline="0" dirty="0"/>
                        <a:t> сельскохозяйственный налог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50% налога, </a:t>
                      </a:r>
                      <a:r>
                        <a:rPr lang="ru-RU" sz="1000" dirty="0" smtClean="0"/>
                        <a:t>взимаемого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/>
                        <a:t>на территории </a:t>
                      </a:r>
                      <a:r>
                        <a:rPr lang="ru-RU" sz="1000" baseline="0" dirty="0"/>
                        <a:t> муниципального района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4,3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прибыль организаций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5% налога, взимаемого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на территории </a:t>
                      </a:r>
                      <a:r>
                        <a:rPr lang="ru-RU" sz="1000" baseline="0" dirty="0" smtClean="0"/>
                        <a:t> муниципального района</a:t>
                      </a: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2,5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Налог, взымаемый с применением патентной системы налогообложения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3,3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Структура доходов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1518766"/>
              </p:ext>
            </p:extLst>
          </p:nvPr>
        </p:nvGraphicFramePr>
        <p:xfrm>
          <a:off x="324797" y="1616527"/>
          <a:ext cx="11301146" cy="503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2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Структура доходов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26257132"/>
              </p:ext>
            </p:extLst>
          </p:nvPr>
        </p:nvGraphicFramePr>
        <p:xfrm>
          <a:off x="323528" y="1025352"/>
          <a:ext cx="1152012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0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506" y="1554565"/>
            <a:ext cx="11627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Print" pitchFamily="2" charset="0"/>
              </a:rPr>
              <a:t>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r>
              <a:rPr lang="ru-RU" sz="1400" dirty="0"/>
              <a:t> – это все доходы, поступающие в бюджет </a:t>
            </a:r>
            <a:r>
              <a:rPr lang="ru-RU" sz="1400" dirty="0" smtClean="0"/>
              <a:t>муниципального образования </a:t>
            </a:r>
            <a:r>
              <a:rPr lang="ru-RU" sz="1400" dirty="0" err="1" smtClean="0"/>
              <a:t>Усть-Лабинский</a:t>
            </a:r>
            <a:r>
              <a:rPr lang="ru-RU" sz="1400" dirty="0" smtClean="0"/>
              <a:t> район, </a:t>
            </a:r>
            <a:r>
              <a:rPr lang="ru-RU" sz="1400" dirty="0"/>
              <a:t>не отнесенные к налоговым доходам и безвозмездным поступлениям.</a:t>
            </a:r>
          </a:p>
        </p:txBody>
      </p:sp>
      <p:sp>
        <p:nvSpPr>
          <p:cNvPr id="6" name="Подзаголовок 21"/>
          <p:cNvSpPr txBox="1">
            <a:spLocks/>
          </p:cNvSpPr>
          <p:nvPr/>
        </p:nvSpPr>
        <p:spPr>
          <a:xfrm>
            <a:off x="1002956" y="2170118"/>
            <a:ext cx="9100787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Структура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неналоговых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доходов 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73139"/>
              </p:ext>
            </p:extLst>
          </p:nvPr>
        </p:nvGraphicFramePr>
        <p:xfrm>
          <a:off x="207315" y="2584452"/>
          <a:ext cx="11749006" cy="413535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90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Название дохода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Нормативы поступлений в бюджет района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925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</a:t>
                      </a:r>
                      <a:r>
                        <a:rPr lang="ru-RU" sz="1200" dirty="0" smtClean="0"/>
                        <a:t>доходов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 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 налоговых и неналоговых доходах </a:t>
                      </a:r>
                      <a:r>
                        <a:rPr lang="ru-RU" sz="1200" dirty="0"/>
                        <a:t>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Объем доходов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(млн. </a:t>
                      </a:r>
                      <a:r>
                        <a:rPr lang="ru-RU" sz="1200" dirty="0"/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</a:t>
                      </a:r>
                      <a:r>
                        <a:rPr lang="ru-RU" sz="1200" dirty="0" smtClean="0"/>
                        <a:t>налоговых и неналоговых  </a:t>
                      </a:r>
                      <a:r>
                        <a:rPr lang="ru-RU" sz="1200" dirty="0"/>
                        <a:t>доходах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  <a:r>
                        <a:rPr lang="ru-RU" sz="1200" dirty="0" smtClean="0"/>
                        <a:t>% платы</a:t>
                      </a:r>
                      <a:r>
                        <a:rPr lang="ru-RU" sz="1200" baseline="0" dirty="0" smtClean="0"/>
                        <a:t>, взимаемой </a:t>
                      </a:r>
                      <a:r>
                        <a:rPr lang="ru-RU" sz="1200" baseline="0" dirty="0"/>
                        <a:t>на территории сельских </a:t>
                      </a:r>
                      <a:r>
                        <a:rPr lang="ru-RU" sz="1200" baseline="0" dirty="0" smtClean="0"/>
                        <a:t>поселений, 50% - городского поселения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4,</a:t>
                      </a:r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4,8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r>
                        <a:rPr lang="en-US" sz="1600" b="1" dirty="0" smtClean="0"/>
                        <a:t>,</a:t>
                      </a: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Плата, за негативное воздействие на окружающую среду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r>
                        <a:rPr lang="ru-RU" sz="1600" b="1" dirty="0" smtClean="0"/>
                        <a:t>,</a:t>
                      </a:r>
                      <a:r>
                        <a:rPr lang="en-US" sz="1600" b="1" dirty="0" smtClean="0"/>
                        <a:t>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0,2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0,7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0,</a:t>
                      </a: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Штрафы, санкции, возмещение</a:t>
                      </a:r>
                      <a:r>
                        <a:rPr lang="ru-RU" sz="1200" baseline="0" dirty="0"/>
                        <a:t> ущерба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 соответствии с законодательством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0,1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 от оказания платных услуг и компенсации затрат</a:t>
                      </a:r>
                      <a:r>
                        <a:rPr lang="ru-RU" sz="1200" baseline="0" dirty="0"/>
                        <a:t> государства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0,6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0,6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0,5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7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Структура доходов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89097112"/>
              </p:ext>
            </p:extLst>
          </p:nvPr>
        </p:nvGraphicFramePr>
        <p:xfrm>
          <a:off x="323528" y="1526721"/>
          <a:ext cx="11384058" cy="521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7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Структура доходов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8535414"/>
              </p:ext>
            </p:extLst>
          </p:nvPr>
        </p:nvGraphicFramePr>
        <p:xfrm>
          <a:off x="323527" y="1347107"/>
          <a:ext cx="11520129" cy="53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Доходы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91861"/>
              </p:ext>
            </p:extLst>
          </p:nvPr>
        </p:nvGraphicFramePr>
        <p:xfrm>
          <a:off x="256963" y="1682144"/>
          <a:ext cx="11660172" cy="509914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94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8894">
                <a:tc>
                  <a:txBody>
                    <a:bodyPr/>
                    <a:lstStyle/>
                    <a:p>
                      <a:pPr marL="108000"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2021 (факт)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 (план)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2023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2024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2025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19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 доходов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2 361,6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2 652,6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2 516,1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2 185,3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2 186,0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67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 defTabSz="194400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829,4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194400">
                        <a:spcAft>
                          <a:spcPts val="0"/>
                        </a:spcAft>
                      </a:pPr>
                      <a:r>
                        <a:rPr lang="az-Cyrl-AZ" sz="1100" dirty="0" smtClean="0"/>
                        <a:t>831,9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19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751,9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19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774,6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19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801,5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4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ПРИБЫЛЬ, ДОХОДЫ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559,0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561,8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509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508,4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518,7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3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150,9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168,4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181,3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196,2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212,3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10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</a:t>
                      </a:r>
                      <a:r>
                        <a:rPr lang="ru-RU" sz="9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ИМУЩЕСТВО ОРГАНИЗАЦИЙ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03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12,5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12,7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12,9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41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u="none" strike="noStrike" dirty="0"/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u="none" strike="noStrike" dirty="0"/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u="none" strike="noStrike" smtClean="0"/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u="none" strike="noStrike" smtClean="0"/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u="none" strike="noStrike" dirty="0" smtClean="0"/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5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42,6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40,2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37,1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37,1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37,1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22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ПЛАТЕЖИ ПРИ ПОЛЬЗОВАНИИ ПРИРОДНЫМИ РЕСУРСАМИ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1,7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57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 ГОСУДАРСТВА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26,9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algn="ctr" defTabSz="554400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972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24,6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32,2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55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55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044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/>
                </a:tc>
                <a:tc>
                  <a:txBody>
                    <a:bodyPr/>
                    <a:lstStyle/>
                    <a:p>
                      <a:pPr marR="97155" algn="ctr" defTabSz="55440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55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55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55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55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429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1 532,3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</a:t>
                      </a:r>
                      <a:r>
                        <a:rPr lang="ru-RU" sz="1100" baseline="0" dirty="0" smtClean="0"/>
                        <a:t> 820,7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1 764,3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1 410,8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1 384,5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173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198,0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171,6</a:t>
                      </a:r>
                      <a:endParaRPr lang="ru-RU" sz="1100" b="0" dirty="0"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169,5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122,7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129,3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69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77,2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275,6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344,0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81,2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62,9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795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 бюджетам бюджетной системы Российской Федерации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0" baseline="0" dirty="0" smtClean="0">
                          <a:latin typeface="+mn-lt"/>
                          <a:ea typeface="+mn-ea"/>
                          <a:cs typeface="+mn-cs"/>
                        </a:rPr>
                        <a:t> 179,1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1 288,9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1 248,8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1 206,9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1 192,3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6186">
                <a:tc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межбюджетные трансферты</a:t>
                      </a:r>
                    </a:p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7144" marR="7144" marT="12700" marB="0" anchor="ctr"/>
                </a:tc>
                <a:tc>
                  <a:txBody>
                    <a:bodyPr/>
                    <a:lstStyle/>
                    <a:p>
                      <a:pPr marR="97155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59,4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49,9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446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446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1"/>
          <p:cNvSpPr txBox="1">
            <a:spLocks/>
          </p:cNvSpPr>
          <p:nvPr/>
        </p:nvSpPr>
        <p:spPr>
          <a:xfrm>
            <a:off x="-3" y="692122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Динамика налоговых и неналоговых доходов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</a:t>
            </a: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на 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8" name="Подзаголовок 21"/>
          <p:cNvSpPr txBox="1">
            <a:spLocks/>
          </p:cNvSpPr>
          <p:nvPr/>
        </p:nvSpPr>
        <p:spPr>
          <a:xfrm>
            <a:off x="10041836" y="2585358"/>
            <a:ext cx="1740354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млн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.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рублей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81950"/>
              </p:ext>
            </p:extLst>
          </p:nvPr>
        </p:nvGraphicFramePr>
        <p:xfrm>
          <a:off x="714703" y="3048000"/>
          <a:ext cx="10457794" cy="348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3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1"/>
          <p:cNvSpPr txBox="1">
            <a:spLocks/>
          </p:cNvSpPr>
          <p:nvPr/>
        </p:nvSpPr>
        <p:spPr>
          <a:xfrm>
            <a:off x="284390" y="618643"/>
            <a:ext cx="6484938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Бюджет для граждан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https://www.uni-los.ru/assets/manager/images/raioni/krasnodarskyi_krayi/ust_labinskyi_raion/karta_ust_labinskogo_rai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90" y="3679535"/>
            <a:ext cx="3576845" cy="24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511" y="1387560"/>
            <a:ext cx="8091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</a:t>
            </a:r>
            <a:r>
              <a:rPr lang="ru-RU" dirty="0" smtClean="0"/>
              <a:t>образования </a:t>
            </a:r>
            <a:r>
              <a:rPr lang="ru-RU" dirty="0" err="1" smtClean="0"/>
              <a:t>Усть-Лабинский</a:t>
            </a:r>
            <a:r>
              <a:rPr lang="ru-RU" dirty="0" smtClean="0"/>
              <a:t> район, </a:t>
            </a:r>
            <a:r>
              <a:rPr lang="ru-RU" dirty="0"/>
              <a:t>в соответствии с Бюджетным кодексом Российской Федерации, подготовлен «Бюджет для граждан» </a:t>
            </a:r>
            <a:r>
              <a:rPr lang="ru-RU" dirty="0" smtClean="0"/>
              <a:t>к проекту </a:t>
            </a:r>
            <a:r>
              <a:rPr lang="ru-RU" dirty="0"/>
              <a:t>решения о бюджете муниципального образования </a:t>
            </a:r>
            <a:r>
              <a:rPr lang="ru-RU" dirty="0" err="1"/>
              <a:t>Усть-Лабинский</a:t>
            </a:r>
            <a:r>
              <a:rPr lang="ru-RU" dirty="0"/>
              <a:t> район на 2023-2025 годы.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dirty="0"/>
              <a:t>Бюджет для граждан» - информационный ресурс, содержащий основные положения проекта решения о бюджете муниципального образования </a:t>
            </a:r>
            <a:r>
              <a:rPr lang="ru-RU" dirty="0" err="1" smtClean="0"/>
              <a:t>Усть-Лабинский</a:t>
            </a:r>
            <a:r>
              <a:rPr lang="ru-RU" dirty="0" smtClean="0"/>
              <a:t> район в </a:t>
            </a:r>
            <a:r>
              <a:rPr lang="ru-RU" dirty="0"/>
              <a:t>доступной для широкого круга заинтересованных пользователей форме. Его цель – познакомить граждан с основными целями, задачами и приоритетными направлениями бюджетной политики. «Бюджет для граждан» нацелен на достижение обратной связи с гражданами, информирование населения по вопросам формирования </a:t>
            </a:r>
            <a:r>
              <a:rPr lang="ru-RU" dirty="0" smtClean="0"/>
              <a:t> бюджета муниципального образования </a:t>
            </a:r>
            <a:r>
              <a:rPr lang="ru-RU" dirty="0" err="1" smtClean="0"/>
              <a:t>Усть-Лабинский</a:t>
            </a:r>
            <a:r>
              <a:rPr lang="ru-RU" dirty="0" smtClean="0"/>
              <a:t> район.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241738" y="793567"/>
            <a:ext cx="7693572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Безвозмездные поступления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от других бюджетов бюджетной системы РФ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94798"/>
              </p:ext>
            </p:extLst>
          </p:nvPr>
        </p:nvGraphicFramePr>
        <p:xfrm>
          <a:off x="370070" y="2567937"/>
          <a:ext cx="11526137" cy="376575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29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9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020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094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Безвозмездные поступления от других бюджетов,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marL="108000"/>
                      <a:r>
                        <a:rPr lang="ru-RU" sz="1400" baseline="0" dirty="0"/>
                        <a:t>в том числе: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340,3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1 539,7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1 513,7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1 786,0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1 762,3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1 410,8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1 384,5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01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189,4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198,0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171,6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169,5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122,7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129,3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01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84,9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91,4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275,6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344,0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81,2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62,9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01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1031,9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1145,6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179,1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288,9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1 248,8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1 206,9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1 192,3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57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34,1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59,4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49,9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10114846" y="1870589"/>
            <a:ext cx="1145337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b="1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млн</a:t>
            </a: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.</a:t>
            </a:r>
            <a:r>
              <a:rPr kumimoji="0" lang="ru-RU" sz="14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Segoe UI Semibold" panose="020B0702040204020203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644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" y="562339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проекта бюджета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МО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Усть-Лабинский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район на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2023-2025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годы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0301704"/>
              </p:ext>
            </p:extLst>
          </p:nvPr>
        </p:nvGraphicFramePr>
        <p:xfrm>
          <a:off x="3350028" y="1679171"/>
          <a:ext cx="5870633" cy="511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8429" y="2219498"/>
            <a:ext cx="2388523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2023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8429" y="3785062"/>
            <a:ext cx="23885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2024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8429" y="5350625"/>
            <a:ext cx="2388523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2025</a:t>
            </a:r>
            <a:endParaRPr lang="ru-RU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321186" y="4072985"/>
            <a:ext cx="256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-12,5% к 2023 году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7800107" y="5490049"/>
            <a:ext cx="28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- 1,1% к 2024 году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3074" name="Picture 2" descr="https://avatars.dzeninfra.ru/get-zen_doc/2355127/pub_612f4ab6d945116254da8da6_612f4abe7daa8c3c58f29dda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12" y="1746941"/>
            <a:ext cx="2407391" cy="21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-3" y="692122"/>
            <a:ext cx="810490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Распределение бюджетных ассигнований по разделам классификации расходов 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2133"/>
              </p:ext>
            </p:extLst>
          </p:nvPr>
        </p:nvGraphicFramePr>
        <p:xfrm>
          <a:off x="448771" y="1585637"/>
          <a:ext cx="7707257" cy="5195427"/>
        </p:xfrm>
        <a:graphic>
          <a:graphicData uri="http://schemas.openxmlformats.org/drawingml/2006/table">
            <a:tbl>
              <a:tblPr/>
              <a:tblGrid>
                <a:gridCol w="31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0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Наименование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+mn-lt"/>
                        </a:rPr>
                        <a:t>Рз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+mn-lt"/>
                        </a:rPr>
                        <a:t>ПР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+mn-lt"/>
                        </a:rPr>
                        <a:t>Исполнено за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Утверждено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(на 01.10.2022)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2023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+mn-lt"/>
                        </a:rPr>
                        <a:t>Всего расходов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 2 240,9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2 795,9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2 526,2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2 210,4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+mn-lt"/>
                        </a:rPr>
                        <a:t>2 186,0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в том числе: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204,9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246,7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213,3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199,1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199,1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26,3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29,2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24,5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24,2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24,2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10,8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16,0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21,2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12,4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97,7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68,9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Образование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1 613,0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1 903,8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1 813,8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 1 612,6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1 533,2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73,4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81,7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49,6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45,5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45,0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Здравоохранение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09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20,9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30,5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26,0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200,6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222,7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223,8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175,1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172,9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68,1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124,1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106,3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98,1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106,9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0,2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3,1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3,6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6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10,3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34,0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2,2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Условно утвержденные расходы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26,9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+mn-lt"/>
                        </a:rPr>
                        <a:t>48,5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28993" y="1387366"/>
            <a:ext cx="137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</a:t>
            </a:r>
            <a:r>
              <a:rPr lang="ru-RU" sz="1400" b="1" dirty="0" smtClean="0"/>
              <a:t>лн. рублей</a:t>
            </a:r>
            <a:endParaRPr lang="ru-RU" sz="1400" b="1" dirty="0"/>
          </a:p>
        </p:txBody>
      </p:sp>
      <p:pic>
        <p:nvPicPr>
          <p:cNvPr id="1026" name="Picture 2" descr="https://avatars.dzeninfra.ru/get-zen_doc/3323992/pub_61570e22defbdb124243e2c3_61574e4181531f654e83846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600753"/>
            <a:ext cx="2637329" cy="30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1">
            <a:extLst/>
          </p:cNvPr>
          <p:cNvSpPr txBox="1">
            <a:spLocks/>
          </p:cNvSpPr>
          <p:nvPr/>
        </p:nvSpPr>
        <p:spPr>
          <a:xfrm>
            <a:off x="7709807" y="24493"/>
            <a:ext cx="3780064" cy="406400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Segoe UI Semibold" panose="020B0702040204020203" pitchFamily="34" charset="0"/>
              </a:rPr>
              <a:t>Финансовое управление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Segoe UI Semibold" panose="020B0702040204020203" pitchFamily="34" charset="0"/>
              </a:rPr>
              <a:t>администрации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Segoe UI Semibold" panose="020B0702040204020203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+mn-lt"/>
                <a:cs typeface="Segoe UI Semibold" panose="020B0702040204020203" pitchFamily="34" charset="0"/>
              </a:rPr>
              <a:t>МО Оренбургский район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793" y="24493"/>
            <a:ext cx="549728" cy="5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3190734"/>
              </p:ext>
            </p:extLst>
          </p:nvPr>
        </p:nvGraphicFramePr>
        <p:xfrm>
          <a:off x="214889" y="1599611"/>
          <a:ext cx="3614161" cy="125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3155832"/>
              </p:ext>
            </p:extLst>
          </p:nvPr>
        </p:nvGraphicFramePr>
        <p:xfrm>
          <a:off x="193834" y="4562424"/>
          <a:ext cx="7836345" cy="120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F4FFDC-738D-45FB-99A8-94569C6C7471}"/>
              </a:ext>
            </a:extLst>
          </p:cNvPr>
          <p:cNvSpPr txBox="1"/>
          <p:nvPr/>
        </p:nvSpPr>
        <p:spPr>
          <a:xfrm>
            <a:off x="315144" y="5658155"/>
            <a:ext cx="1147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Межбюджетные трансферты (нецелевые) из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бюджета района </a:t>
            </a:r>
            <a:r>
              <a:rPr lang="ru-RU" sz="1400" dirty="0">
                <a:latin typeface="+mn-lt"/>
                <a:cs typeface="Times New Roman" pitchFamily="18" charset="0"/>
              </a:rPr>
              <a:t>бюджетам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поселений </a:t>
            </a:r>
            <a:r>
              <a:rPr lang="ru-RU" sz="1400" dirty="0">
                <a:latin typeface="+mn-lt"/>
                <a:cs typeface="Times New Roman" pitchFamily="18" charset="0"/>
              </a:rPr>
              <a:t>предоставляются для обеспечения выполнения вопросов местного значения сельскими поселениями.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В бюджете района предусмотрена  дотация </a:t>
            </a:r>
            <a:r>
              <a:rPr lang="ru-RU" sz="1400" dirty="0">
                <a:latin typeface="+mn-lt"/>
                <a:cs typeface="Times New Roman" pitchFamily="18" charset="0"/>
              </a:rPr>
              <a:t>на выравнивание бюджетной обеспеченности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поселений по 2,2 млн. рублей ежегодно.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FB1D1-C0BC-492A-AB31-F14CEFED0512}"/>
              </a:ext>
            </a:extLst>
          </p:cNvPr>
          <p:cNvSpPr txBox="1"/>
          <p:nvPr/>
        </p:nvSpPr>
        <p:spPr>
          <a:xfrm>
            <a:off x="5491842" y="1711610"/>
            <a:ext cx="6351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ru-RU" sz="1400" dirty="0">
                <a:cs typeface="Times New Roman" pitchFamily="18" charset="0"/>
              </a:rPr>
              <a:t>В </a:t>
            </a:r>
            <a:r>
              <a:rPr lang="ru-RU" sz="1400" dirty="0" smtClean="0">
                <a:cs typeface="Times New Roman" pitchFamily="18" charset="0"/>
              </a:rPr>
              <a:t>2023 </a:t>
            </a:r>
            <a:r>
              <a:rPr lang="ru-RU" sz="1400" dirty="0">
                <a:cs typeface="Times New Roman" pitchFamily="18" charset="0"/>
              </a:rPr>
              <a:t>году в расходах на образование предусмотрены мероприятия </a:t>
            </a:r>
            <a:r>
              <a:rPr lang="ru-RU" sz="1400" dirty="0" smtClean="0">
                <a:cs typeface="Times New Roman" pitchFamily="18" charset="0"/>
              </a:rPr>
              <a:t>на </a:t>
            </a:r>
            <a:r>
              <a:rPr lang="ru-RU" sz="1400" dirty="0">
                <a:cs typeface="Times New Roman" pitchFamily="18" charset="0"/>
              </a:rPr>
              <a:t>реализацию регионального проекта </a:t>
            </a:r>
            <a:r>
              <a:rPr lang="ru-RU" sz="1400" dirty="0" smtClean="0">
                <a:cs typeface="Times New Roman" pitchFamily="18" charset="0"/>
              </a:rPr>
              <a:t>«Успех каждого ребенка» </a:t>
            </a:r>
            <a:r>
              <a:rPr lang="ru-RU" sz="1400" dirty="0">
                <a:cs typeface="Times New Roman" pitchFamily="18" charset="0"/>
              </a:rPr>
              <a:t>в </a:t>
            </a:r>
            <a:r>
              <a:rPr lang="ru-RU" sz="1400" dirty="0" smtClean="0">
                <a:cs typeface="Times New Roman" pitchFamily="18" charset="0"/>
              </a:rPr>
              <a:t>сумме  3,1 млн. </a:t>
            </a:r>
            <a:r>
              <a:rPr lang="ru-RU" sz="1400" dirty="0">
                <a:cs typeface="Times New Roman" pitchFamily="18" charset="0"/>
              </a:rPr>
              <a:t>рублей </a:t>
            </a:r>
            <a:r>
              <a:rPr lang="ru-RU" sz="1400" dirty="0" smtClean="0">
                <a:cs typeface="Times New Roman" pitchFamily="18" charset="0"/>
              </a:rPr>
              <a:t>за </a:t>
            </a:r>
            <a:r>
              <a:rPr lang="ru-RU" sz="1400" dirty="0">
                <a:cs typeface="Times New Roman" pitchFamily="18" charset="0"/>
              </a:rPr>
              <a:t>счет средств федерального, краевого и районного бюджетов 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1B2F0B-84FC-4CAB-B8C6-BB6B90D30765}"/>
              </a:ext>
            </a:extLst>
          </p:cNvPr>
          <p:cNvSpPr/>
          <p:nvPr/>
        </p:nvSpPr>
        <p:spPr>
          <a:xfrm>
            <a:off x="388883" y="3059244"/>
            <a:ext cx="11427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Сохранено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бесплатное </a:t>
            </a:r>
            <a:r>
              <a:rPr lang="ru-RU" sz="1400" dirty="0">
                <a:cs typeface="Times New Roman" pitchFamily="18" charset="0"/>
              </a:rPr>
              <a:t>горячее </a:t>
            </a:r>
            <a:r>
              <a:rPr lang="ru-RU" sz="1400" dirty="0" smtClean="0">
                <a:cs typeface="Times New Roman" pitchFamily="18" charset="0"/>
              </a:rPr>
              <a:t>питание обучающихся</a:t>
            </a:r>
            <a:r>
              <a:rPr lang="ru-RU" sz="1400" dirty="0">
                <a:cs typeface="Times New Roman" pitchFamily="18" charset="0"/>
              </a:rPr>
              <a:t>, получающих начальное общее образование в </a:t>
            </a:r>
            <a:r>
              <a:rPr lang="ru-RU" sz="1400" dirty="0" smtClean="0">
                <a:cs typeface="Times New Roman" pitchFamily="18" charset="0"/>
              </a:rPr>
              <a:t>муниципальных </a:t>
            </a:r>
            <a:r>
              <a:rPr lang="ru-RU" sz="1400" dirty="0">
                <a:cs typeface="Times New Roman" pitchFamily="18" charset="0"/>
              </a:rPr>
              <a:t>образовательных </a:t>
            </a:r>
            <a:r>
              <a:rPr lang="ru-RU" sz="1400" dirty="0" smtClean="0">
                <a:cs typeface="Times New Roman" pitchFamily="18" charset="0"/>
              </a:rPr>
              <a:t>организациях,</a:t>
            </a:r>
            <a:r>
              <a:rPr lang="ru-RU" sz="1400" dirty="0" smtClean="0">
                <a:latin typeface="+mn-lt"/>
                <a:cs typeface="Times New Roman" pitchFamily="18" charset="0"/>
              </a:rPr>
              <a:t> льготное питание учащихся из многодетных семей, бесплатное двухразовое питание детей-инвалидов, не являющихся обучающимися с ограниченными возможностями здоровья, бесплатное горячее питание обучающихся с ограниченными возможностями здоровья.</a:t>
            </a:r>
            <a:endParaRPr lang="ru-RU" sz="1400" dirty="0">
              <a:latin typeface="+mn-lt"/>
              <a:cs typeface="Times New Roman" pitchFamily="18" charset="0"/>
            </a:endParaRPr>
          </a:p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Предусмотрены средства на профилактику детского дорожно-транспортного травматизма,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выплаты денежного вознаграждения за классное руководство.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4365" y="1903118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71,8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1653" y="486112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086" y="3059243"/>
            <a:ext cx="11100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9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2758419"/>
              </p:ext>
            </p:extLst>
          </p:nvPr>
        </p:nvGraphicFramePr>
        <p:xfrm>
          <a:off x="284130" y="1580782"/>
          <a:ext cx="7425677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6156457"/>
              </p:ext>
            </p:extLst>
          </p:nvPr>
        </p:nvGraphicFramePr>
        <p:xfrm>
          <a:off x="466714" y="4078708"/>
          <a:ext cx="7243093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23236" y="1721959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159" y="4199820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D30B4-F30B-477F-B0F6-491D28146649}"/>
              </a:ext>
            </a:extLst>
          </p:cNvPr>
          <p:cNvSpPr txBox="1"/>
          <p:nvPr/>
        </p:nvSpPr>
        <p:spPr>
          <a:xfrm>
            <a:off x="425250" y="5086502"/>
            <a:ext cx="11355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В </a:t>
            </a:r>
            <a:r>
              <a:rPr lang="ru-RU" sz="1400" dirty="0">
                <a:latin typeface="+mn-lt"/>
                <a:cs typeface="Times New Roman" pitchFamily="18" charset="0"/>
              </a:rPr>
              <a:t>разделе «Национальная безопасность и правоохранительная деятельность»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отражены расходы на финансовое обеспечение деятельности МКУ «Ситуационный центр» </a:t>
            </a:r>
            <a:r>
              <a:rPr lang="ru-RU" sz="1400" dirty="0" smtClean="0">
                <a:cs typeface="Times New Roman" pitchFamily="18" charset="0"/>
              </a:rPr>
              <a:t>на </a:t>
            </a:r>
            <a:r>
              <a:rPr lang="ru-RU" sz="1400" dirty="0">
                <a:cs typeface="Times New Roman" pitchFamily="18" charset="0"/>
              </a:rPr>
              <a:t>2023 год в </a:t>
            </a:r>
            <a:r>
              <a:rPr lang="ru-RU" sz="1400" dirty="0">
                <a:latin typeface="+mn-lt"/>
                <a:cs typeface="Times New Roman" pitchFamily="18" charset="0"/>
              </a:rPr>
              <a:t>сумме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24,1 млн. рублей, </a:t>
            </a:r>
            <a:r>
              <a:rPr lang="ru-RU" sz="1400" dirty="0" smtClean="0">
                <a:cs typeface="Times New Roman" pitchFamily="18" charset="0"/>
              </a:rPr>
              <a:t>на 2024 и 2025 годы по 23,8 млн. рублей. Также по разделу планируются расходы на мероприятия по снижению рисков и смягчению последствий чрезвычайных ситуаций природного и техногенного характера в муниципальном образовании </a:t>
            </a:r>
            <a:r>
              <a:rPr lang="ru-RU" sz="1400" dirty="0" err="1" smtClean="0"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cs typeface="Times New Roman" pitchFamily="18" charset="0"/>
              </a:rPr>
              <a:t> район по 0,3 млн. рублей ежегодно.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DD8DC-0C05-4F37-B362-44B188E4C6D2}"/>
              </a:ext>
            </a:extLst>
          </p:cNvPr>
          <p:cNvSpPr txBox="1"/>
          <p:nvPr/>
        </p:nvSpPr>
        <p:spPr>
          <a:xfrm>
            <a:off x="425249" y="2667452"/>
            <a:ext cx="112660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Расходы на материальные нужды органов местного самоуправления определены исходя из общих подходов к формированию объемов бюджетных ассигнований с учетом оптимизации и отказа от второстепенных и менее значимых расходов.</a:t>
            </a:r>
          </a:p>
          <a:p>
            <a:pPr indent="288000" algn="just"/>
            <a:r>
              <a:rPr lang="ru-RU" sz="1400" dirty="0">
                <a:latin typeface="+mn-lt"/>
                <a:cs typeface="Times New Roman" pitchFamily="18" charset="0"/>
              </a:rPr>
              <a:t>Расходы на оплату труда работников органов местного самоуправления рассчитаны исходя из должностных окладов работников, установленных в штатных расписаниях, и условий оплаты труда в соответствии с Положениями, утвержденными соответствующими нормативно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latin typeface="+mn-lt"/>
                <a:cs typeface="Times New Roman" pitchFamily="18" charset="0"/>
              </a:rPr>
              <a:t>правовыми актами  </a:t>
            </a:r>
            <a:r>
              <a:rPr lang="ru-RU" sz="1400" dirty="0" smtClean="0">
                <a:cs typeface="Times New Roman" pitchFamily="18" charset="0"/>
              </a:rPr>
              <a:t>муниципального образования </a:t>
            </a:r>
            <a:r>
              <a:rPr lang="ru-RU" sz="1400" dirty="0" err="1" smtClean="0"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район.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7341822"/>
              </p:ext>
            </p:extLst>
          </p:nvPr>
        </p:nvGraphicFramePr>
        <p:xfrm>
          <a:off x="308671" y="1713532"/>
          <a:ext cx="6312565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190442"/>
              </p:ext>
            </p:extLst>
          </p:nvPr>
        </p:nvGraphicFramePr>
        <p:xfrm>
          <a:off x="298376" y="4518227"/>
          <a:ext cx="6645023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3711" y="463252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7987" y="184985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BFE359-4FFD-4DDE-9BB1-6D48552E17F5}"/>
              </a:ext>
            </a:extLst>
          </p:cNvPr>
          <p:cNvSpPr/>
          <p:nvPr/>
        </p:nvSpPr>
        <p:spPr>
          <a:xfrm>
            <a:off x="459378" y="2569667"/>
            <a:ext cx="1132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Расходы по разделу «Физическая культура и спорт» предусмотрены 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106,3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 и 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98,1 млн. рублей и 106,9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2025 годы соответственно.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42455-BA78-4128-A66A-5F2987E07FBD}"/>
              </a:ext>
            </a:extLst>
          </p:cNvPr>
          <p:cNvSpPr txBox="1"/>
          <p:nvPr/>
        </p:nvSpPr>
        <p:spPr>
          <a:xfrm>
            <a:off x="273883" y="5538823"/>
            <a:ext cx="1156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по разделу «Культура,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кинематография»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предусмотрены в сумме 49,6 млн. рублей на 2023 год, по 45,5 млн. рублей и 45 млн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2025 годы соответственно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на оказание муниципальных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услуг по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реализации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предпрофессиональных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программ в области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дополнительного образования предусмотрены в 2023 году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60,5 млн. рублей, в 2024 и 2025 годах по 58,3 млн. рублей.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Также предусмотрено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сохранение, развитие и хранение музейных коллекций в 2023 году в сумме 23,3 млн. рублей, в 2024 и 2025 годах по 21,6 млн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3B771-F632-4F14-9BCC-3E75C7948EDE}"/>
              </a:ext>
            </a:extLst>
          </p:cNvPr>
          <p:cNvSpPr txBox="1"/>
          <p:nvPr/>
        </p:nvSpPr>
        <p:spPr>
          <a:xfrm>
            <a:off x="367289" y="3462976"/>
            <a:ext cx="11413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участие сборных команд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краевых,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всероссийских и международных физкультурных мероприятиях и массовых спортивных соревнованиях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предусмотрено по 3,0 млн. рублей ежегодно. Предусмотрены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 обеспечение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деятельности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учреждений на 2023 год 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94,6 млн. рублей,  в 2024 году – 92,7 млн. рублей, в 2025 году – 101,5 млн.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8310357"/>
              </p:ext>
            </p:extLst>
          </p:nvPr>
        </p:nvGraphicFramePr>
        <p:xfrm>
          <a:off x="270791" y="1547955"/>
          <a:ext cx="7602302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0832389"/>
              </p:ext>
            </p:extLst>
          </p:nvPr>
        </p:nvGraphicFramePr>
        <p:xfrm>
          <a:off x="331031" y="5015169"/>
          <a:ext cx="6538224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4A5AB-4774-44B7-A12F-476EDABF826B}"/>
              </a:ext>
            </a:extLst>
          </p:cNvPr>
          <p:cNvSpPr txBox="1"/>
          <p:nvPr/>
        </p:nvSpPr>
        <p:spPr>
          <a:xfrm>
            <a:off x="331031" y="5945552"/>
            <a:ext cx="1151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Расходы на сельское хозяйство и рыболовство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проекте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предусмотрены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сумме 11,9 млн. рублей, на плановый период 2024 и 2025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годов в объеме по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13,4 млн. рублей.</a:t>
            </a:r>
            <a:endParaRPr lang="ru-RU" sz="1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3903" y="507033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6,3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7225" y="1688963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9EA72-44F0-4B46-AEEB-97B1DF6A2447}"/>
              </a:ext>
            </a:extLst>
          </p:cNvPr>
          <p:cNvSpPr txBox="1"/>
          <p:nvPr/>
        </p:nvSpPr>
        <p:spPr>
          <a:xfrm>
            <a:off x="331030" y="2335294"/>
            <a:ext cx="1162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Расходы в подразделе «Жилищное хозяйство» учтены на: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строительство газопроводов, распределительных газопроводов высокого давления на 2023 год в сумме 44,4 млн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4ECD85-1432-4DE4-8E09-E94F16127EF6}"/>
              </a:ext>
            </a:extLst>
          </p:cNvPr>
          <p:cNvSpPr/>
          <p:nvPr/>
        </p:nvSpPr>
        <p:spPr>
          <a:xfrm>
            <a:off x="339062" y="3071686"/>
            <a:ext cx="11571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Капитальный ремонт 7-ми артезианских скважин 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20,7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8063" y="3671463"/>
            <a:ext cx="6506361" cy="930383"/>
          </a:xfrm>
          <a:prstGeom prst="right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па 12"/>
          <p:cNvGrpSpPr/>
          <p:nvPr/>
        </p:nvGrpSpPr>
        <p:grpSpPr>
          <a:xfrm>
            <a:off x="699091" y="3395240"/>
            <a:ext cx="7955368" cy="973971"/>
            <a:chOff x="-1981205" y="232556"/>
            <a:chExt cx="7955368" cy="97397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7245" y="232556"/>
              <a:ext cx="5116918" cy="4651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1981205" y="741415"/>
              <a:ext cx="5116918" cy="46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25120" rIns="0" bIns="3251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Охрана окружающей среды</a:t>
              </a:r>
              <a:endParaRPr lang="ru-RU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048703" y="381348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4A5AB-4774-44B7-A12F-476EDABF826B}"/>
              </a:ext>
            </a:extLst>
          </p:cNvPr>
          <p:cNvSpPr txBox="1"/>
          <p:nvPr/>
        </p:nvSpPr>
        <p:spPr>
          <a:xfrm>
            <a:off x="310254" y="4556939"/>
            <a:ext cx="1151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Расходы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области охраны окружающей среды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проекте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предусмотрены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2023 году сумме 1,8 млн. рублей, в 2024 году – 1,9 млн. рублей, в 2025 году – 2,0 млн. рублей.</a:t>
            </a:r>
            <a:endParaRPr lang="ru-RU" sz="12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0985841"/>
              </p:ext>
            </p:extLst>
          </p:nvPr>
        </p:nvGraphicFramePr>
        <p:xfrm>
          <a:off x="483213" y="1673761"/>
          <a:ext cx="5305266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2837291"/>
              </p:ext>
            </p:extLst>
          </p:nvPr>
        </p:nvGraphicFramePr>
        <p:xfrm>
          <a:off x="243508" y="4843785"/>
          <a:ext cx="8039744" cy="93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одзаголовок 21">
            <a:extLst>
              <a:ext uri="{FF2B5EF4-FFF2-40B4-BE49-F238E27FC236}">
                <a16:creationId xmlns:a16="http://schemas.microsoft.com/office/drawing/2014/main" id="{11DDB542-0012-4B59-B14E-AB5FC7AB07E5}"/>
              </a:ext>
            </a:extLst>
          </p:cNvPr>
          <p:cNvSpPr txBox="1">
            <a:spLocks/>
          </p:cNvSpPr>
          <p:nvPr/>
        </p:nvSpPr>
        <p:spPr>
          <a:xfrm>
            <a:off x="107505" y="572115"/>
            <a:ext cx="6456581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Расходы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бюджета по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разделам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 </a:t>
            </a:r>
            <a:r>
              <a:rPr kumimoji="0" lang="ru-RU" sz="28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классификации бюджета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7EB78-5F32-488B-8E1E-2B397E07C95E}"/>
              </a:ext>
            </a:extLst>
          </p:cNvPr>
          <p:cNvSpPr txBox="1"/>
          <p:nvPr/>
        </p:nvSpPr>
        <p:spPr>
          <a:xfrm>
            <a:off x="243508" y="5617333"/>
            <a:ext cx="11521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проекте бюджете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муниципального образования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район по состоянию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01.01.2024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года прогнозируется верхний предел муниципального внутреннего долга 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39,8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рублей,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01.01.2025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года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39,8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рублей,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01.01.2026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39,8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рублей. Верхний предел долга по муниципальным гарантиям в сумме 0,0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рублей ежегодно. Расходы на обслуживание долговых обязательств в проекте бюджета муниципального образования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район планируются на 202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 в сумме 3,1 млн. рублей, на 2024 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202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годы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ежегодно по 3,6 млн. рублей.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3468" y="498625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AB9A6-6BD0-4087-9CA5-F6B74B516515}"/>
              </a:ext>
            </a:extLst>
          </p:cNvPr>
          <p:cNvSpPr txBox="1"/>
          <p:nvPr/>
        </p:nvSpPr>
        <p:spPr>
          <a:xfrm>
            <a:off x="7339692" y="1783176"/>
            <a:ext cx="4629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За счет средств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краевого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бюджета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проекте бюджета района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учитываются целевые средства, предоставляемые на выполнение государственных полномочий: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C36826-0162-462B-B8CF-521B8176593D}"/>
              </a:ext>
            </a:extLst>
          </p:cNvPr>
          <p:cNvSpPr/>
          <p:nvPr/>
        </p:nvSpPr>
        <p:spPr>
          <a:xfrm>
            <a:off x="483213" y="2668100"/>
            <a:ext cx="111322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 выплате компенсации части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платы, взимаемой с родителей (законных представителей)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 присмотр и уход за детьми, посещающими  образовательные организации, реализующие образовательную программу дошкольного  образования 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8,8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ежегодно;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 выплате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ежемесячного вознаграждения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причитающегося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приемным родителям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 содержанию ребенка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приемной семье за оказание услуг по воспитанию приемных детей в 2023 году 45,2 млн. рублей, в 2024 году – 46,5 млн. рублей, в 2025 году – 46,5 млн. рублей;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 выплате ежемесячных денежных средств на содержание детей-сирот, находящихся под опекой, переданных на воспитание в приемную семью, 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2023 году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47,9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млн. рублей, в 2024 году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49,8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млн. рублей, в 2025 году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51,8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млн. рублей;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финансовому обеспечению мероприятий по отдыху детей в каникулярное время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3,2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2024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году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3,3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в 2025 году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3,5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</a:t>
            </a:r>
          </a:p>
          <a:p>
            <a:pPr indent="28800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Также за счет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собственных средств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учтены расходы на выплату пенсии за выслугу лет лицам, замещавшим муниципальные должности 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муниципальном образовании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Усть-Лабинский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район,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6,4 млн.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рублей ежегодно.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7990" y="1729248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0" y="779897"/>
            <a:ext cx="10237076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 проекта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муниципального образования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Усть-Лабинский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район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рамках муниципальных программ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9183263"/>
              </p:ext>
            </p:extLst>
          </p:nvPr>
        </p:nvGraphicFramePr>
        <p:xfrm>
          <a:off x="114300" y="1853291"/>
          <a:ext cx="11925832" cy="458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9" descr="https://moodle.dpk.su/pluginfile.php/390/course/overviewfiles/nau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3198" y="1755320"/>
            <a:ext cx="1739800" cy="1884783"/>
          </a:xfrm>
          <a:prstGeom prst="rect">
            <a:avLst/>
          </a:prstGeom>
          <a:noFill/>
        </p:spPr>
      </p:pic>
      <p:pic>
        <p:nvPicPr>
          <p:cNvPr id="9" name="Picture 2" descr="https://free-png.ru/wp-content/uploads/2022/01/free-png.ru-19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2826" flipH="1">
            <a:off x="6583236" y="4605550"/>
            <a:ext cx="2253142" cy="20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84514" y="5030164"/>
            <a:ext cx="28591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МУНИЦИПАЛЬНАЯ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ПРОГРАММА </a:t>
            </a:r>
            <a:endParaRPr lang="ru-RU" sz="20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униципального образования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Усть-Лабинский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sz="20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0" y="779897"/>
            <a:ext cx="8424936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 проекта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 МО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Усть-Лабинский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район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рамках муниципальных программ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33085"/>
              </p:ext>
            </p:extLst>
          </p:nvPr>
        </p:nvGraphicFramePr>
        <p:xfrm>
          <a:off x="330661" y="1816052"/>
          <a:ext cx="11382367" cy="189922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95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7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31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муниципальной программы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pPr marL="108000"/>
                      <a:r>
                        <a:rPr lang="ru-RU" sz="1200" dirty="0"/>
                        <a:t>Итого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 734,9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1 832,6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1 994,7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118,3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2 631,7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2 384,3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2 051,1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2 005,1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84">
                <a:tc>
                  <a:txBody>
                    <a:bodyPr/>
                    <a:lstStyle/>
                    <a:p>
                      <a:pPr marL="108000"/>
                      <a:r>
                        <a:rPr lang="ru-RU" sz="1200" dirty="0"/>
                        <a:t>Непрограммные 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91,7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131,8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119,1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122,6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164,2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141,9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132,4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132,4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32">
                <a:tc>
                  <a:txBody>
                    <a:bodyPr/>
                    <a:lstStyle/>
                    <a:p>
                      <a:pPr marL="108000"/>
                      <a:r>
                        <a:rPr lang="ru-RU" sz="1200" dirty="0"/>
                        <a:t>Всего расходов</a:t>
                      </a:r>
                    </a:p>
                    <a:p>
                      <a:pPr marL="108000"/>
                      <a:r>
                        <a:rPr lang="ru-RU" sz="1200" dirty="0"/>
                        <a:t>(без УУР)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1 826,6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964,4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113,8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240,9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795,9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2 526,2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2 183,5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2 137,5</a:t>
                      </a:r>
                      <a:endParaRPr lang="ru-RU"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ttps://city-yaroslavl.ru/upload/iblock/b2a/11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3" y="3868683"/>
            <a:ext cx="4361794" cy="29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05536627"/>
              </p:ext>
            </p:extLst>
          </p:nvPr>
        </p:nvGraphicFramePr>
        <p:xfrm>
          <a:off x="284390" y="1730885"/>
          <a:ext cx="8712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548852" y="1886038"/>
            <a:ext cx="3830588" cy="485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 Федеральный  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09772" y="2963736"/>
            <a:ext cx="3308749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 Региональный  уровень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28523" y="5076812"/>
            <a:ext cx="293319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 Муниципальный  уровень</a:t>
            </a:r>
          </a:p>
        </p:txBody>
      </p:sp>
      <p:sp>
        <p:nvSpPr>
          <p:cNvPr id="11" name="Подзаголовок 21"/>
          <p:cNvSpPr txBox="1">
            <a:spLocks/>
          </p:cNvSpPr>
          <p:nvPr/>
        </p:nvSpPr>
        <p:spPr>
          <a:xfrm>
            <a:off x="284390" y="618643"/>
            <a:ext cx="6484938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Уровни бюджетной системы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96993" y="944671"/>
            <a:ext cx="8424936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Расходы проекта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рамках муниципальных программ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D69A1-0549-4738-8A60-B00E8E3BA553}"/>
              </a:ext>
            </a:extLst>
          </p:cNvPr>
          <p:cNvSpPr txBox="1"/>
          <p:nvPr/>
        </p:nvSpPr>
        <p:spPr>
          <a:xfrm>
            <a:off x="8790543" y="135900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млн. </a:t>
            </a:r>
            <a:r>
              <a:rPr lang="ru-RU" sz="1600" b="1" dirty="0"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0796"/>
              </p:ext>
            </p:extLst>
          </p:nvPr>
        </p:nvGraphicFramePr>
        <p:xfrm>
          <a:off x="202096" y="1815899"/>
          <a:ext cx="11191118" cy="4863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2337">
                  <a:extLst>
                    <a:ext uri="{9D8B030D-6E8A-4147-A177-3AD203B41FA5}">
                      <a16:colId xmlns:a16="http://schemas.microsoft.com/office/drawing/2014/main" val="23328710"/>
                    </a:ext>
                  </a:extLst>
                </a:gridCol>
                <a:gridCol w="7965071">
                  <a:extLst>
                    <a:ext uri="{9D8B030D-6E8A-4147-A177-3AD203B41FA5}">
                      <a16:colId xmlns:a16="http://schemas.microsoft.com/office/drawing/2014/main" val="870996848"/>
                    </a:ext>
                  </a:extLst>
                </a:gridCol>
                <a:gridCol w="777766">
                  <a:extLst>
                    <a:ext uri="{9D8B030D-6E8A-4147-A177-3AD203B41FA5}">
                      <a16:colId xmlns:a16="http://schemas.microsoft.com/office/drawing/2014/main" val="114206875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18835560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7747780"/>
                    </a:ext>
                  </a:extLst>
                </a:gridCol>
              </a:tblGrid>
              <a:tr h="34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3277"/>
                  </a:ext>
                </a:extLst>
              </a:tr>
              <a:tr h="225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Всего, в том числе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384,3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051,1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005,1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92921"/>
                  </a:ext>
                </a:extLst>
              </a:tr>
              <a:tr h="18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образования в Усть-Лабинском районе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564,0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585,2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514,6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86596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Семейная политика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55660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культуры Усть-Лабинского района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spc="-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110 </a:t>
                      </a:r>
                      <a:r>
                        <a:rPr lang="ru-RU" sz="1100" kern="100" spc="-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spc="-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39673"/>
                  </a:ext>
                </a:extLst>
              </a:tr>
              <a:tr h="188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образовании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spc="-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41401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Молодежь муниципального образования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70379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сельского хозяйства в Усть-Лабинском районе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28171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безопасности населения в Усть-Лабинском районе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08485"/>
                  </a:ext>
                </a:extLst>
              </a:tr>
              <a:tr h="17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автотранспортных услуг для нужд муниципального образования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74702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разработки градостроительной документации муниципального образования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27685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41175"/>
                  </a:ext>
                </a:extLst>
              </a:tr>
              <a:tr h="188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функций органов местного самоуправления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663339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информационного общества 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97451"/>
                  </a:ext>
                </a:extLst>
              </a:tr>
              <a:tr h="183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Формирование условий для духовно-нравственного развития граждан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43616"/>
                  </a:ext>
                </a:extLst>
              </a:tr>
              <a:tr h="183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муниципальными финансами муниципального образования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34756"/>
                  </a:ext>
                </a:extLst>
              </a:tr>
              <a:tr h="190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Оказание мер социальной поддержки на приобретение (строительство) жилья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24023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38111"/>
                  </a:ext>
                </a:extLst>
              </a:tr>
              <a:tr h="195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Бережливый </a:t>
                      </a:r>
                      <a:r>
                        <a:rPr lang="ru-RU" sz="11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34276"/>
                  </a:ext>
                </a:extLst>
              </a:tr>
              <a:tr h="190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Создание условий для инвестиционной привлекательности в муниципальном образовании </a:t>
                      </a:r>
                      <a:r>
                        <a:rPr lang="ru-RU" sz="11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06607"/>
                  </a:ext>
                </a:extLst>
              </a:tr>
              <a:tr h="19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малого и среднего предпринимательства на территории муниципального образования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74541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топливно-энергетического комплекса и жилищно-коммунального хозяйства муниципального образования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56461"/>
                  </a:ext>
                </a:extLst>
              </a:tr>
              <a:tr h="185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Строительство объектов социальной инфраструктуры на территории </a:t>
                      </a:r>
                      <a:r>
                        <a:rPr lang="ru-RU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Усть-Лабинского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218,9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64822"/>
                  </a:ext>
                </a:extLst>
              </a:tr>
              <a:tr h="327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171449" y="618642"/>
            <a:ext cx="6653893" cy="6958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М</a:t>
            </a:r>
            <a:r>
              <a:rPr lang="ru-RU" sz="280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униципальный</a:t>
            </a:r>
            <a:r>
              <a:rPr lang="ru-RU" sz="28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 внутренний долг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74057-1144-4515-9721-89466DBAFDEB}"/>
              </a:ext>
            </a:extLst>
          </p:cNvPr>
          <p:cNvSpPr txBox="1"/>
          <p:nvPr/>
        </p:nvSpPr>
        <p:spPr>
          <a:xfrm>
            <a:off x="171449" y="1288527"/>
            <a:ext cx="102551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Муниципальный долг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это сумма задолженностей муниципального образования, в которую входят непогашенные долговые обязательства и проценты по ним. 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50994810"/>
              </p:ext>
            </p:extLst>
          </p:nvPr>
        </p:nvGraphicFramePr>
        <p:xfrm>
          <a:off x="366047" y="1904080"/>
          <a:ext cx="6264696" cy="22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86650" y="2274697"/>
            <a:ext cx="393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предел муниципального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внутреннего долга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39,8 млн.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8395" y="3861235"/>
            <a:ext cx="768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Расходы на обслуживание муниципального долга, 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лн.</a:t>
            </a:r>
            <a:r>
              <a:rPr lang="ru-RU" sz="1600" b="1" dirty="0" smtClean="0">
                <a:cs typeface="Times New Roman" pitchFamily="18" charset="0"/>
              </a:rPr>
              <a:t> рублей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Подзаголовок 21"/>
          <p:cNvSpPr txBox="1">
            <a:spLocks/>
          </p:cNvSpPr>
          <p:nvPr/>
        </p:nvSpPr>
        <p:spPr>
          <a:xfrm>
            <a:off x="285750" y="2094677"/>
            <a:ext cx="1323018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Segoe UI Semibold" panose="020B0702040204020203" pitchFamily="34" charset="0"/>
              </a:rPr>
              <a:t>ЦЕЛИ: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946354"/>
              </p:ext>
            </p:extLst>
          </p:nvPr>
        </p:nvGraphicFramePr>
        <p:xfrm>
          <a:off x="204951" y="4302446"/>
          <a:ext cx="11412264" cy="235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118898" y="1083341"/>
            <a:ext cx="8919998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Структура муниципального внутреннего долга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90381"/>
              </p:ext>
            </p:extLst>
          </p:nvPr>
        </p:nvGraphicFramePr>
        <p:xfrm>
          <a:off x="224302" y="2040377"/>
          <a:ext cx="11672209" cy="15087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37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31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015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01.01.2018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01.01.2019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01.01.2020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01.01.2021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01.01.2022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01.01.2023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01.01.2024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 </a:t>
                      </a:r>
                      <a:r>
                        <a:rPr lang="ru-RU" sz="1050" dirty="0" smtClean="0"/>
                        <a:t>01.01.2025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На 01.01.2026</a:t>
                      </a:r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Объем муниципального долга всего, в том числе: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95,4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66,3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59,9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49,9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Бюджетные кредиты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10,0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20,1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10,1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marL="108000"/>
                      <a:r>
                        <a:rPr lang="ru-RU" sz="1400" dirty="0"/>
                        <a:t>Коммерческие кредиты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85,4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66,3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+mn-cs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B9AA9C0-9DE6-4A21-B3AD-95665CB00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8711"/>
              </p:ext>
            </p:extLst>
          </p:nvPr>
        </p:nvGraphicFramePr>
        <p:xfrm>
          <a:off x="244293" y="4682662"/>
          <a:ext cx="11660173" cy="139036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06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ИСТОЧНИКИ ВНУТРЕННЕГО ФИНАНСИРОВАНИЯ ДЕФИЦИТОВ БЮДЖЕТОВ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879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Кредиты кредитных организаций в валюте Российской Федерации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98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Получение кредитов от кредитных организаций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41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Погашение кредитов от кредитных организаций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79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Бюджетные кредиты от других бюджетов бюджетной системы Российской Федерации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41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Погашение кредитов от других бюджетов бюджетной системы Российской Федерации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54" marR="527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0" y="562339"/>
            <a:ext cx="5012872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40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Глоссарий</a:t>
            </a:r>
            <a:endParaRPr kumimoji="0" lang="ru-RU" sz="4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62204"/>
              </p:ext>
            </p:extLst>
          </p:nvPr>
        </p:nvGraphicFramePr>
        <p:xfrm>
          <a:off x="87011" y="1908798"/>
          <a:ext cx="11725115" cy="5167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350">
                <a:tc>
                  <a:txBody>
                    <a:bodyPr/>
                    <a:lstStyle/>
                    <a:p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  <a:r>
                        <a:rPr kumimoji="0" lang="ru-RU" sz="1400" b="1" i="1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добровольные и безвозмездные поступления денежных средств от юридических и физических лиц со стороны иностранных государств, от других </a:t>
                      </a:r>
                      <a:r>
                        <a:rPr kumimoji="0"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уровней государственного управления (из бюджетов одного уровня в другой) и от стран - участников международных организаций и соглашений.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Бюджет-</a:t>
                      </a:r>
                      <a:r>
                        <a:rPr kumimoji="0" lang="ru-RU" sz="1200" kern="1200" dirty="0">
                          <a:effectLst/>
                        </a:rPr>
          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Бюджет представляет собой главный финансовый документ страны (региона, муниципалитета, поселения), который утверждается органом законодательной власти соответствующего уровня управления. </a:t>
                      </a: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84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(муниципальная) </a:t>
                      </a:r>
                      <a:r>
                        <a:rPr kumimoji="0" lang="ru-RU" sz="1400" b="1" i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программа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 стратегического планирования, содержащий комплекс планируемых мероприятий, обеспечивающих достижение приоритетов и целей государственной (муниципальной) политики в сфере социально-экономического развития.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6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Дефицит бюджета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превышение расходов бюджета над его доходами.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7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Дотации-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это бюджетные средства, передаваемые бюджету другого уровня, юридическому или физическому лицам на условиях долевого финансирования целевых расходов.</a:t>
                      </a:r>
                    </a:p>
                    <a:p>
                      <a:pPr algn="just"/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1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Межбюджетные трансферты-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средства, предоставляемые одним бюджетом бюджетной системы РФ другому бюджету.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Муниципальный долг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совокупность долговых обязательств муниципального образования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кредитные соглашения и договоры, заключенные муниципальным образованием; займы муниципального образования, осуществляемые путем выпуска ценных бумаг от имени муниципального образования и др.).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52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Субвенции-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это средства, предоставляемые бюджету другого уровня бюджетной системы на безвозмездной и безвозвратной основах для осуществления целевых расходов.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137">
                <a:tc>
                  <a:txBody>
                    <a:bodyPr/>
                    <a:lstStyle/>
                    <a:p>
                      <a:pPr algn="just"/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36748"/>
              </p:ext>
            </p:extLst>
          </p:nvPr>
        </p:nvGraphicFramePr>
        <p:xfrm>
          <a:off x="262050" y="1760389"/>
          <a:ext cx="11663249" cy="4906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3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33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  <a:r>
                        <a:rPr kumimoji="0" lang="ru-RU" sz="1400" b="1" i="1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бюджета </a:t>
                      </a:r>
                      <a:r>
                        <a:rPr kumimoji="0" lang="ru-RU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казенных учреждений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4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межбюджетные трансферты 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средства, предоставляемые одним бюджетом</a:t>
                      </a:r>
                      <a:r>
                        <a:rPr kumimoji="0"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бюджетной системы РФ другому бюджету в случаях и порядке, предусмотренных законами и иными нормативно правовыми актами.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8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Межбюджетные отношения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взаимоотношения между публично-правовыми образованиями</a:t>
                      </a:r>
                      <a:r>
                        <a:rPr kumimoji="0"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вопросам осуществления бюджетного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процесса.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0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Бюджетный кредит</a:t>
                      </a:r>
                      <a:r>
                        <a:rPr kumimoji="0" lang="ru-RU" sz="1400" b="1" i="1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денежные средства, предоставляемые бюджетом другому бюджету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бюджетной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0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размещение капитала с целью получения прибыли.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0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Муниципальные услуги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это деятельность муниципальных органов, определенная их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функциями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полномочиями по реализации субъективных прав и обязанностей физических лиц и организаций в соответствии с законодательством Российской Федерации и законодательством субъектов Российской Федерации.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02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сфера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совокупность отраслей, предприятий, организаций, непосредственным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образом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связанных и определяющих образ и уровень жизни людей, их благосостояние, потребление. К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социальной сфере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относится, прежде всего, сфера услуг (образование, культура, здравоохранение, социальное обеспечение, физическая культура, общественное питание, коммунальное обслуживание, пассажирский транспорт, связь).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6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Сбалансированность</a:t>
                      </a:r>
                      <a:r>
                        <a:rPr kumimoji="0" lang="ru-RU" sz="1400" b="1" i="1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состояние бюджетов хозяйственной системы предприятия, региона,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государства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 котором доходы и расходы уравновешены, близки или равны друг другу.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6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Неналоговые доходы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поступления от использования и продажи муниципального имущества, уплаты пошлин</a:t>
                      </a:r>
                      <a:r>
                        <a:rPr kumimoji="0"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сборов, установленных  законодательством РФ и штрафов за нарушения законодательства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86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Публично-правовое образование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Российская Федерация в целом, субъекты Российской Федерации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одзаголовок 21"/>
          <p:cNvSpPr txBox="1">
            <a:spLocks/>
          </p:cNvSpPr>
          <p:nvPr/>
        </p:nvSpPr>
        <p:spPr>
          <a:xfrm>
            <a:off x="851338" y="688464"/>
            <a:ext cx="5012872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40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Глоссарий</a:t>
            </a:r>
            <a:endParaRPr kumimoji="0" lang="ru-RU" sz="4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97026"/>
              </p:ext>
            </p:extLst>
          </p:nvPr>
        </p:nvGraphicFramePr>
        <p:xfrm>
          <a:off x="200533" y="1885200"/>
          <a:ext cx="11664145" cy="4719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195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Муниципальный внутренний долг  </a:t>
                      </a:r>
                      <a:r>
                        <a:rPr lang="ru-RU" sz="1200" dirty="0">
                          <a:effectLst/>
                        </a:rPr>
                        <a:t>представляет собой общую сумму задолженности муниципального образования по непогашенным долговым обязательствам и невыплаченным по ним процентам.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обеспечивающих наиболее эффективное достижение целей и задач социально-экономического развития муниципального образования.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5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Главный распорядитель бюджетных средств (ГРБС)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орган государственной власти (местного самоуправления), напрямую получающий средства из бюджета и наделенный правом распределять их между подведомственными распорядителями и получателями бюджетных средств.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79">
                <a:tc>
                  <a:txBody>
                    <a:bodyPr/>
                    <a:lstStyle/>
                    <a:p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Главный администратор доходов бюджета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 государственной власти (местного самоуправления), казенное учреждение, имеющий(ее) в своем ведении администраторов доходов бюджета и являющиеся администраторами доходов бюджета.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Главные администраторы источников финансирования дефицита бюджета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 государственной власти (местного самоуправления), иная организация, имеющий(</a:t>
                      </a:r>
                      <a:r>
                        <a:rPr kumimoji="0" lang="ru-RU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в своем ведении администраторов источников финансирования дефицита бюджета.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59">
                <a:tc>
                  <a:txBody>
                    <a:bodyPr/>
                    <a:lstStyle/>
                    <a:p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Получатели бюджетных средств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орган государственной власти (местного самоуправления), или находящееся в ведении ГРБС казенное учреждение, имеющий(ее) право на исполнении своих функций за счет средств соответствующего бюджета.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90">
                <a:tc>
                  <a:txBody>
                    <a:bodyPr/>
                    <a:lstStyle/>
                    <a:p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Бюджетные ассигнования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219">
                <a:tc>
                  <a:txBody>
                    <a:bodyPr/>
                    <a:lstStyle/>
                    <a:p>
                      <a:r>
                        <a:rPr kumimoji="0" lang="ru-RU" sz="1400" b="1" i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Муниципальные услуги </a:t>
                      </a: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это деятельность муниципальных органов, определенная их функциями и полномочиями по реализации субъективных прав и обязанностей физических лиц и организаций в соответствии с законодательством Российской Федерации и законодательством субъектов Российской Федерации.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871">
                <a:tc>
                  <a:txBody>
                    <a:bodyPr/>
                    <a:lstStyle/>
                    <a:p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одзаголовок 21"/>
          <p:cNvSpPr txBox="1">
            <a:spLocks/>
          </p:cNvSpPr>
          <p:nvPr/>
        </p:nvSpPr>
        <p:spPr>
          <a:xfrm>
            <a:off x="861848" y="656933"/>
            <a:ext cx="5012872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40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Глоссарий</a:t>
            </a:r>
            <a:endParaRPr kumimoji="0" lang="ru-RU" sz="4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713" y="1271939"/>
            <a:ext cx="9312457" cy="5078299"/>
          </a:xfrm>
          <a:prstGeom prst="rect">
            <a:avLst/>
          </a:prstGeom>
          <a:noFill/>
          <a:ln>
            <a:noFill/>
          </a:ln>
        </p:spPr>
        <p:txBody>
          <a:bodyPr wrap="square" lIns="91427" tIns="45713" rIns="91427" bIns="45713">
            <a:spAutoFit/>
          </a:bodyPr>
          <a:lstStyle/>
          <a:p>
            <a:pPr marL="2066630" indent="-2066630" algn="ctr"/>
            <a:r>
              <a:rPr lang="ru-RU" b="1" dirty="0" smtClean="0"/>
              <a:t>Финансовый отдел </a:t>
            </a:r>
          </a:p>
          <a:p>
            <a:pPr marL="2066630" indent="-2066630" algn="ctr"/>
            <a:r>
              <a:rPr lang="ru-RU" b="1" dirty="0"/>
              <a:t>а</a:t>
            </a:r>
            <a:r>
              <a:rPr lang="ru-RU" b="1" dirty="0" smtClean="0"/>
              <a:t>дминистрации муниципального образования</a:t>
            </a:r>
          </a:p>
          <a:p>
            <a:pPr marL="2066630" indent="-2066630" algn="ctr"/>
            <a:r>
              <a:rPr lang="ru-RU" b="1" dirty="0" err="1" smtClean="0"/>
              <a:t>Усть-Лабинский</a:t>
            </a:r>
            <a:r>
              <a:rPr lang="ru-RU" b="1" dirty="0" smtClean="0"/>
              <a:t> район</a:t>
            </a:r>
          </a:p>
          <a:p>
            <a:pPr marL="2066630" indent="-2066630" algn="ctr"/>
            <a:endParaRPr lang="ru-RU" b="1" dirty="0" smtClean="0"/>
          </a:p>
          <a:p>
            <a:pPr marL="2066630" indent="-2066630" algn="ctr"/>
            <a:r>
              <a:rPr lang="ru-RU" b="1" dirty="0" smtClean="0"/>
              <a:t>Местонахождение</a:t>
            </a:r>
            <a:r>
              <a:rPr lang="ru-RU" b="1" dirty="0"/>
              <a:t>:</a:t>
            </a:r>
            <a:endParaRPr lang="en-US" b="1" dirty="0"/>
          </a:p>
          <a:p>
            <a:pPr marL="2066630" indent="-2066630" algn="ctr"/>
            <a:r>
              <a:rPr lang="ru-RU" dirty="0" smtClean="0"/>
              <a:t>Краснодарский край,</a:t>
            </a:r>
            <a:endParaRPr lang="en-US" dirty="0"/>
          </a:p>
          <a:p>
            <a:pPr marL="2066630" indent="-2066630" algn="ctr"/>
            <a:r>
              <a:rPr lang="ru-RU" dirty="0"/>
              <a:t> г</a:t>
            </a:r>
            <a:r>
              <a:rPr lang="ru-RU" dirty="0" smtClean="0"/>
              <a:t>. Усть-Лабинск, ул. Ленина, </a:t>
            </a:r>
            <a:r>
              <a:rPr lang="ru-RU" dirty="0"/>
              <a:t>д</a:t>
            </a:r>
            <a:r>
              <a:rPr lang="ru-RU" dirty="0" smtClean="0"/>
              <a:t>. 38, каб.1.09</a:t>
            </a:r>
            <a:endParaRPr lang="en-US" dirty="0"/>
          </a:p>
          <a:p>
            <a:pPr marL="2066630" indent="-2066630" algn="ctr"/>
            <a:endParaRPr lang="ru-RU" dirty="0"/>
          </a:p>
          <a:p>
            <a:pPr marL="2066630" indent="-2066630" algn="ctr"/>
            <a:r>
              <a:rPr lang="ru-RU" b="1" dirty="0"/>
              <a:t>График работы:</a:t>
            </a:r>
            <a:endParaRPr lang="en-US" b="1" dirty="0"/>
          </a:p>
          <a:p>
            <a:pPr marL="2066630" indent="-2066630" algn="ctr"/>
            <a:r>
              <a:rPr lang="ru-RU" dirty="0"/>
              <a:t>пн-чт с </a:t>
            </a:r>
            <a:r>
              <a:rPr lang="ru-RU" dirty="0" smtClean="0"/>
              <a:t>8.00 </a:t>
            </a:r>
            <a:r>
              <a:rPr lang="ru-RU" dirty="0"/>
              <a:t>до </a:t>
            </a:r>
            <a:r>
              <a:rPr lang="ru-RU" dirty="0" smtClean="0"/>
              <a:t>17.12</a:t>
            </a:r>
            <a:endParaRPr lang="ru-RU" dirty="0"/>
          </a:p>
          <a:p>
            <a:pPr marL="2066630" indent="-2066630" algn="ctr"/>
            <a:r>
              <a:rPr lang="ru-RU" dirty="0"/>
              <a:t>пт с </a:t>
            </a:r>
            <a:r>
              <a:rPr lang="ru-RU" dirty="0" smtClean="0"/>
              <a:t>8.00 </a:t>
            </a:r>
            <a:r>
              <a:rPr lang="ru-RU" dirty="0"/>
              <a:t>до </a:t>
            </a:r>
            <a:r>
              <a:rPr lang="ru-RU" dirty="0" smtClean="0"/>
              <a:t>16.00</a:t>
            </a:r>
            <a:endParaRPr lang="ru-RU" dirty="0"/>
          </a:p>
          <a:p>
            <a:pPr marL="2066630" indent="-2066630" algn="ctr"/>
            <a:r>
              <a:rPr lang="ru-RU" dirty="0"/>
              <a:t>обеденный перерыв: с </a:t>
            </a:r>
            <a:r>
              <a:rPr lang="ru-RU" dirty="0" smtClean="0"/>
              <a:t>12.00 </a:t>
            </a:r>
            <a:r>
              <a:rPr lang="ru-RU" dirty="0"/>
              <a:t>до </a:t>
            </a:r>
            <a:r>
              <a:rPr lang="ru-RU" dirty="0" smtClean="0"/>
              <a:t>13.00 </a:t>
            </a:r>
            <a:endParaRPr lang="ru-RU" dirty="0"/>
          </a:p>
          <a:p>
            <a:pPr marL="2066630" indent="-2066630" algn="ctr"/>
            <a:endParaRPr lang="ru-RU" dirty="0"/>
          </a:p>
          <a:p>
            <a:pPr marL="2066630" indent="-2066630" algn="ctr"/>
            <a:r>
              <a:rPr lang="ru-RU" b="1" dirty="0"/>
              <a:t>Телефон:</a:t>
            </a:r>
            <a:r>
              <a:rPr lang="ru-RU" dirty="0"/>
              <a:t> 8 </a:t>
            </a:r>
            <a:r>
              <a:rPr lang="ru-RU" dirty="0" smtClean="0"/>
              <a:t>(86135) 4-15-76 </a:t>
            </a:r>
            <a:endParaRPr lang="ru-RU" dirty="0"/>
          </a:p>
          <a:p>
            <a:pPr marL="2066630" indent="-2066630" algn="ctr"/>
            <a:r>
              <a:rPr lang="en-US" b="1" dirty="0"/>
              <a:t>E-mail:      </a:t>
            </a:r>
            <a:r>
              <a:rPr lang="en-US" b="1" dirty="0" smtClean="0"/>
              <a:t>ustlabfin@mail.ru</a:t>
            </a:r>
            <a:endParaRPr lang="en-US" dirty="0"/>
          </a:p>
          <a:p>
            <a:pPr marL="2066630" indent="-2066630" algn="ctr"/>
            <a:endParaRPr lang="ru-RU" b="1" dirty="0"/>
          </a:p>
          <a:p>
            <a:pPr marL="2066630" indent="-2066630" algn="ctr"/>
            <a:r>
              <a:rPr lang="ru-RU" b="1" dirty="0" smtClean="0"/>
              <a:t>Руководитель</a:t>
            </a:r>
            <a:r>
              <a:rPr lang="ru-RU" b="1" dirty="0"/>
              <a:t>:</a:t>
            </a:r>
          </a:p>
          <a:p>
            <a:pPr marL="2066630" indent="-2066630" algn="ctr"/>
            <a:r>
              <a:rPr lang="ru-RU" dirty="0" err="1" smtClean="0"/>
              <a:t>Дружкова</a:t>
            </a:r>
            <a:r>
              <a:rPr lang="ru-RU" dirty="0" smtClean="0"/>
              <a:t> Марина Алексеевна</a:t>
            </a:r>
            <a:endParaRPr lang="ru-RU" dirty="0"/>
          </a:p>
        </p:txBody>
      </p:sp>
      <p:sp>
        <p:nvSpPr>
          <p:cNvPr id="5" name="Подзаголовок 21"/>
          <p:cNvSpPr txBox="1">
            <a:spLocks/>
          </p:cNvSpPr>
          <p:nvPr/>
        </p:nvSpPr>
        <p:spPr>
          <a:xfrm>
            <a:off x="0" y="562339"/>
            <a:ext cx="6017079" cy="414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Контактная информация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profprk.ucoz.net/risunki/kontakty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28" y="1859607"/>
            <a:ext cx="3459884" cy="32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1"/>
          <p:cNvSpPr txBox="1">
            <a:spLocks/>
          </p:cNvSpPr>
          <p:nvPr/>
        </p:nvSpPr>
        <p:spPr>
          <a:xfrm>
            <a:off x="284390" y="618643"/>
            <a:ext cx="6484938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Бюджетный процесс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69584191"/>
              </p:ext>
            </p:extLst>
          </p:nvPr>
        </p:nvGraphicFramePr>
        <p:xfrm>
          <a:off x="373143" y="1459479"/>
          <a:ext cx="8648392" cy="508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71812" y="3445784"/>
            <a:ext cx="3241675" cy="10779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БЮДЖЕТНЫЙ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ЦИКЛ</a:t>
            </a:r>
          </a:p>
        </p:txBody>
      </p:sp>
      <p:pic>
        <p:nvPicPr>
          <p:cNvPr id="6146" name="Picture 2" descr="https://i.pinimg.com/originals/4a/97/45/4a974516647ff75857d91f6207fde4d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14" y="2571078"/>
            <a:ext cx="2973395" cy="29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340824" y="555642"/>
            <a:ext cx="9388005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Бюджетный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процесс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az-Cyrl-AZ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в муниципальном образовании</a:t>
            </a:r>
            <a:r>
              <a:rPr lang="az-Cyrl-AZ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r>
              <a:rPr lang="az-Cyrl-AZ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Усть-Лабинский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 район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3993713"/>
              </p:ext>
            </p:extLst>
          </p:nvPr>
        </p:nvGraphicFramePr>
        <p:xfrm>
          <a:off x="-1826129" y="1612668"/>
          <a:ext cx="11834651" cy="514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>
            <a:extLst/>
          </p:cNvPr>
          <p:cNvSpPr/>
          <p:nvPr/>
        </p:nvSpPr>
        <p:spPr>
          <a:xfrm>
            <a:off x="7456517" y="3266902"/>
            <a:ext cx="3938253" cy="310896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7550150" y="1936433"/>
            <a:ext cx="3063875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Times New Roman" pitchFamily="18" charset="0"/>
              </a:rPr>
              <a:t>Участники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134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656616868"/>
              </p:ext>
            </p:extLst>
          </p:nvPr>
        </p:nvGraphicFramePr>
        <p:xfrm>
          <a:off x="287523" y="2171700"/>
          <a:ext cx="11830997" cy="413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1"/>
          <p:cNvSpPr txBox="1">
            <a:spLocks/>
          </p:cNvSpPr>
          <p:nvPr/>
        </p:nvSpPr>
        <p:spPr>
          <a:xfrm>
            <a:off x="-340823" y="555642"/>
            <a:ext cx="8301482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Бюджетный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процесс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az-Cyrl-AZ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в муниципальном образовании Усть-Лабинский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rPr>
              <a:t> район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1"/>
          <p:cNvSpPr txBox="1">
            <a:spLocks/>
          </p:cNvSpPr>
          <p:nvPr/>
        </p:nvSpPr>
        <p:spPr>
          <a:xfrm>
            <a:off x="412161" y="824250"/>
            <a:ext cx="7355787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Основные направления налоговой политики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3090492"/>
              </p:ext>
            </p:extLst>
          </p:nvPr>
        </p:nvGraphicFramePr>
        <p:xfrm>
          <a:off x="412161" y="1498924"/>
          <a:ext cx="1125890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0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518811" y="835008"/>
            <a:ext cx="7495636" cy="4143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Основные направления бюджетной политики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 Semibold" panose="020B07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4375144"/>
              </p:ext>
            </p:extLst>
          </p:nvPr>
        </p:nvGraphicFramePr>
        <p:xfrm>
          <a:off x="365761" y="2850776"/>
          <a:ext cx="11477896" cy="383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4565" y="1704682"/>
            <a:ext cx="1166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 </a:t>
            </a:r>
            <a:r>
              <a:rPr lang="ru-RU" sz="1400" dirty="0"/>
              <a:t>формировании расходов </a:t>
            </a:r>
            <a:r>
              <a:rPr lang="ru-RU" sz="1400" dirty="0" smtClean="0"/>
              <a:t>бюджета </a:t>
            </a:r>
            <a:r>
              <a:rPr lang="ru-RU" sz="1400" dirty="0"/>
              <a:t>использовались положения основных направлений бюджетной политики - </a:t>
            </a:r>
            <a:r>
              <a:rPr lang="ru-RU" b="1" dirty="0"/>
              <a:t>это сохранение объема доходов, </a:t>
            </a:r>
            <a:r>
              <a:rPr lang="ru-RU" b="1" dirty="0" err="1" smtClean="0"/>
              <a:t>приоритизация</a:t>
            </a:r>
            <a:r>
              <a:rPr lang="ru-RU" b="1" dirty="0" smtClean="0"/>
              <a:t> </a:t>
            </a:r>
            <a:r>
              <a:rPr lang="ru-RU" b="1" dirty="0"/>
              <a:t>расходов, обеспечение сбалансированности бюджета. </a:t>
            </a:r>
          </a:p>
        </p:txBody>
      </p:sp>
    </p:spTree>
    <p:extLst>
      <p:ext uri="{BB962C8B-B14F-4D97-AF65-F5344CB8AC3E}">
        <p14:creationId xmlns:p14="http://schemas.microsoft.com/office/powerpoint/2010/main" val="237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1"/>
          <p:cNvSpPr txBox="1">
            <a:spLocks/>
          </p:cNvSpPr>
          <p:nvPr/>
        </p:nvSpPr>
        <p:spPr>
          <a:xfrm>
            <a:off x="-1009573" y="547145"/>
            <a:ext cx="8719380" cy="1429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Основные характеристики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бюджета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 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Segoe UI Semibold" panose="020B07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82199"/>
              </p:ext>
            </p:extLst>
          </p:nvPr>
        </p:nvGraphicFramePr>
        <p:xfrm>
          <a:off x="387750" y="1784296"/>
          <a:ext cx="11361732" cy="13411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58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2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30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r>
                        <a:rPr lang="ru-RU" sz="1400" baseline="0" dirty="0" smtClean="0">
                          <a:latin typeface="+mn-lt"/>
                        </a:rPr>
                        <a:t> 921,0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199,0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ru-RU" sz="1400" baseline="0" dirty="0" smtClean="0"/>
                        <a:t> 361,6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652,6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516,1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185,4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2 186,0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964,4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113,8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  <a:r>
                        <a:rPr lang="ru-RU" sz="1400" baseline="0" dirty="0" smtClean="0"/>
                        <a:t> 240,9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795,9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526,2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r>
                        <a:rPr lang="ru-RU" sz="1400" baseline="0" dirty="0" smtClean="0">
                          <a:latin typeface="+mn-lt"/>
                        </a:rPr>
                        <a:t> 210,4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2 186,0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 профицит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-43,4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85,2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120,7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-143,3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-10,1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-25,0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28828"/>
              </p:ext>
            </p:extLst>
          </p:nvPr>
        </p:nvGraphicFramePr>
        <p:xfrm>
          <a:off x="400354" y="4427745"/>
          <a:ext cx="11372545" cy="10058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9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302">
                <a:tc>
                  <a:txBody>
                    <a:bodyPr/>
                    <a:lstStyle/>
                    <a:p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02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18,1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25,3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22,2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22,5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2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18,5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27,7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25,4</a:t>
                      </a:r>
                      <a:endParaRPr lang="ru-RU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22,5</a:t>
                      </a:r>
                      <a:endParaRPr lang="ru-RU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22,5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81799"/>
              </p:ext>
            </p:extLst>
          </p:nvPr>
        </p:nvGraphicFramePr>
        <p:xfrm>
          <a:off x="375150" y="5708073"/>
          <a:ext cx="11405917" cy="8839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7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2754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47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жителей района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106,079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104,707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102,858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101,017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99,590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98,371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97,356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7F2A7E-931D-4323-9D3D-E7F07602DA87}"/>
              </a:ext>
            </a:extLst>
          </p:cNvPr>
          <p:cNvSpPr txBox="1"/>
          <p:nvPr/>
        </p:nvSpPr>
        <p:spPr>
          <a:xfrm>
            <a:off x="603315" y="3224773"/>
            <a:ext cx="1096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Сбалансированный бюджет </a:t>
            </a:r>
            <a:r>
              <a:rPr lang="ru-RU" sz="1600" dirty="0">
                <a:cs typeface="Times New Roman" pitchFamily="18" charset="0"/>
              </a:rPr>
              <a:t>– это такой бюджет, когда объем предусмотренных бюджетом расходов соответствует суммарному объему доходов бюджета и поступлений источников финансирования его дефицитов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5FE9D-811A-4B33-9AA5-53FFC7E10A88}"/>
              </a:ext>
            </a:extLst>
          </p:cNvPr>
          <p:cNvSpPr txBox="1"/>
          <p:nvPr/>
        </p:nvSpPr>
        <p:spPr>
          <a:xfrm>
            <a:off x="9456722" y="1524665"/>
            <a:ext cx="203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млн.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30B94-FB13-4841-BFE2-1B418E53A600}"/>
              </a:ext>
            </a:extLst>
          </p:cNvPr>
          <p:cNvSpPr txBox="1"/>
          <p:nvPr/>
        </p:nvSpPr>
        <p:spPr>
          <a:xfrm>
            <a:off x="9988169" y="4190285"/>
            <a:ext cx="209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(тыс. рублей на человека)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6CF39-0160-4D58-8BEF-AEC88780FA17}"/>
              </a:ext>
            </a:extLst>
          </p:cNvPr>
          <p:cNvSpPr txBox="1"/>
          <p:nvPr/>
        </p:nvSpPr>
        <p:spPr>
          <a:xfrm>
            <a:off x="125003" y="4005619"/>
            <a:ext cx="1096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Основные параметры в расчете на душу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825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13151</TotalTime>
  <Words>4605</Words>
  <Application>Microsoft Office PowerPoint</Application>
  <PresentationFormat>Широкоэкранный</PresentationFormat>
  <Paragraphs>999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Bahnschrift</vt:lpstr>
      <vt:lpstr>Calibri</vt:lpstr>
      <vt:lpstr>Calibri Light</vt:lpstr>
      <vt:lpstr>Monotype Corsiva</vt:lpstr>
      <vt:lpstr>Segoe Print</vt:lpstr>
      <vt:lpstr>Segoe UI Semibold</vt:lpstr>
      <vt:lpstr>Times New Roman</vt:lpstr>
      <vt:lpstr>Wingdings</vt:lpstr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NachFinOtdel</cp:lastModifiedBy>
  <cp:revision>318</cp:revision>
  <cp:lastPrinted>2023-05-06T06:51:15Z</cp:lastPrinted>
  <dcterms:created xsi:type="dcterms:W3CDTF">2021-10-25T08:59:21Z</dcterms:created>
  <dcterms:modified xsi:type="dcterms:W3CDTF">2023-05-10T05:48:33Z</dcterms:modified>
</cp:coreProperties>
</file>